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66" r:id="rId4"/>
    <p:sldId id="268" r:id="rId5"/>
    <p:sldId id="286" r:id="rId6"/>
    <p:sldId id="267" r:id="rId7"/>
    <p:sldId id="296" r:id="rId8"/>
    <p:sldId id="294" r:id="rId9"/>
    <p:sldId id="295" r:id="rId10"/>
    <p:sldId id="271" r:id="rId11"/>
    <p:sldId id="272" r:id="rId12"/>
    <p:sldId id="273" r:id="rId13"/>
    <p:sldId id="290" r:id="rId14"/>
    <p:sldId id="291" r:id="rId15"/>
    <p:sldId id="292" r:id="rId16"/>
    <p:sldId id="293" r:id="rId17"/>
    <p:sldId id="274" r:id="rId18"/>
    <p:sldId id="275" r:id="rId19"/>
    <p:sldId id="278" r:id="rId20"/>
    <p:sldId id="279" r:id="rId21"/>
    <p:sldId id="283" r:id="rId22"/>
    <p:sldId id="285" r:id="rId23"/>
    <p:sldId id="288" r:id="rId24"/>
    <p:sldId id="289" r:id="rId25"/>
    <p:sldId id="284" r:id="rId26"/>
    <p:sldId id="265" r:id="rId27"/>
  </p:sldIdLst>
  <p:sldSz cx="18288000" cy="10287000"/>
  <p:notesSz cx="6858000" cy="9144000"/>
  <p:embeddedFontLst>
    <p:embeddedFont>
      <p:font typeface="Roboto Condensed" panose="020B0604020202020204" charset="0"/>
      <p:regular r:id="rId29"/>
    </p:embeddedFont>
    <p:embeddedFont>
      <p:font typeface="Roboto Condensed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EDE8"/>
    <a:srgbClr val="84C7C9"/>
    <a:srgbClr val="AEFEFF"/>
    <a:srgbClr val="072227"/>
    <a:srgbClr val="33C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84951" autoAdjust="0"/>
  </p:normalViewPr>
  <p:slideViewPr>
    <p:cSldViewPr>
      <p:cViewPr varScale="1">
        <p:scale>
          <a:sx n="46" d="100"/>
          <a:sy n="46" d="100"/>
        </p:scale>
        <p:origin x="931"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1344BD-B6A0-41CE-9867-86209F05AEAD}" type="datetimeFigureOut">
              <a:rPr lang="vi-VN" smtClean="0"/>
              <a:t>24/12/2024</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822EE-5449-4335-9325-2BC3EDF3D75F}" type="slidenum">
              <a:rPr lang="vi-VN" smtClean="0"/>
              <a:t>‹#›</a:t>
            </a:fld>
            <a:endParaRPr lang="vi-VN"/>
          </a:p>
        </p:txBody>
      </p:sp>
    </p:spTree>
    <p:extLst>
      <p:ext uri="{BB962C8B-B14F-4D97-AF65-F5344CB8AC3E}">
        <p14:creationId xmlns:p14="http://schemas.microsoft.com/office/powerpoint/2010/main" val="71559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581822EE-5449-4335-9325-2BC3EDF3D75F}" type="slidenum">
              <a:rPr lang="vi-VN" smtClean="0"/>
              <a:t>1</a:t>
            </a:fld>
            <a:endParaRPr lang="vi-VN"/>
          </a:p>
        </p:txBody>
      </p:sp>
    </p:spTree>
    <p:extLst>
      <p:ext uri="{BB962C8B-B14F-4D97-AF65-F5344CB8AC3E}">
        <p14:creationId xmlns:p14="http://schemas.microsoft.com/office/powerpoint/2010/main" val="304123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581822EE-5449-4335-9325-2BC3EDF3D75F}" type="slidenum">
              <a:rPr lang="vi-VN" smtClean="0"/>
              <a:t>6</a:t>
            </a:fld>
            <a:endParaRPr lang="vi-VN"/>
          </a:p>
        </p:txBody>
      </p:sp>
    </p:spTree>
    <p:extLst>
      <p:ext uri="{BB962C8B-B14F-4D97-AF65-F5344CB8AC3E}">
        <p14:creationId xmlns:p14="http://schemas.microsoft.com/office/powerpoint/2010/main" val="236587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581822EE-5449-4335-9325-2BC3EDF3D75F}" type="slidenum">
              <a:rPr lang="vi-VN" smtClean="0"/>
              <a:t>7</a:t>
            </a:fld>
            <a:endParaRPr lang="vi-VN"/>
          </a:p>
        </p:txBody>
      </p:sp>
    </p:spTree>
    <p:extLst>
      <p:ext uri="{BB962C8B-B14F-4D97-AF65-F5344CB8AC3E}">
        <p14:creationId xmlns:p14="http://schemas.microsoft.com/office/powerpoint/2010/main" val="2070277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581822EE-5449-4335-9325-2BC3EDF3D75F}" type="slidenum">
              <a:rPr lang="vi-VN" smtClean="0"/>
              <a:t>8</a:t>
            </a:fld>
            <a:endParaRPr lang="vi-VN"/>
          </a:p>
        </p:txBody>
      </p:sp>
    </p:spTree>
    <p:extLst>
      <p:ext uri="{BB962C8B-B14F-4D97-AF65-F5344CB8AC3E}">
        <p14:creationId xmlns:p14="http://schemas.microsoft.com/office/powerpoint/2010/main" val="2041157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581822EE-5449-4335-9325-2BC3EDF3D75F}" type="slidenum">
              <a:rPr lang="vi-VN" smtClean="0"/>
              <a:t>9</a:t>
            </a:fld>
            <a:endParaRPr lang="vi-VN"/>
          </a:p>
        </p:txBody>
      </p:sp>
    </p:spTree>
    <p:extLst>
      <p:ext uri="{BB962C8B-B14F-4D97-AF65-F5344CB8AC3E}">
        <p14:creationId xmlns:p14="http://schemas.microsoft.com/office/powerpoint/2010/main" val="240548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581822EE-5449-4335-9325-2BC3EDF3D75F}" type="slidenum">
              <a:rPr lang="vi-VN" smtClean="0"/>
              <a:t>22</a:t>
            </a:fld>
            <a:endParaRPr lang="vi-VN"/>
          </a:p>
        </p:txBody>
      </p:sp>
    </p:spTree>
    <p:extLst>
      <p:ext uri="{BB962C8B-B14F-4D97-AF65-F5344CB8AC3E}">
        <p14:creationId xmlns:p14="http://schemas.microsoft.com/office/powerpoint/2010/main" val="1931853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5.svg"/><Relationship Id="rId7" Type="http://schemas.openxmlformats.org/officeDocument/2006/relationships/image" Target="../media/image39.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jp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6.png"/><Relationship Id="rId7"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8746" r="-8746"/>
            </a:stretch>
          </a:blipFill>
        </p:spPr>
      </p:sp>
      <p:grpSp>
        <p:nvGrpSpPr>
          <p:cNvPr id="3" name="Group 3"/>
          <p:cNvGrpSpPr/>
          <p:nvPr/>
        </p:nvGrpSpPr>
        <p:grpSpPr>
          <a:xfrm rot="1060987">
            <a:off x="8416990" y="-1032547"/>
            <a:ext cx="12247371" cy="15443697"/>
            <a:chOff x="0" y="-38100"/>
            <a:chExt cx="3225645" cy="4067476"/>
          </a:xfrm>
        </p:grpSpPr>
        <p:sp>
          <p:nvSpPr>
            <p:cNvPr id="4" name="Freeform 4"/>
            <p:cNvSpPr/>
            <p:nvPr/>
          </p:nvSpPr>
          <p:spPr>
            <a:xfrm>
              <a:off x="0" y="0"/>
              <a:ext cx="3225645" cy="4029376"/>
            </a:xfrm>
            <a:custGeom>
              <a:avLst/>
              <a:gdLst/>
              <a:ahLst/>
              <a:cxnLst/>
              <a:rect l="l" t="t" r="r" b="b"/>
              <a:pathLst>
                <a:path w="3225645" h="4029376">
                  <a:moveTo>
                    <a:pt x="0" y="0"/>
                  </a:moveTo>
                  <a:lnTo>
                    <a:pt x="3225645" y="0"/>
                  </a:lnTo>
                  <a:lnTo>
                    <a:pt x="3225645" y="4029376"/>
                  </a:lnTo>
                  <a:lnTo>
                    <a:pt x="0" y="4029376"/>
                  </a:lnTo>
                  <a:close/>
                </a:path>
              </a:pathLst>
            </a:custGeom>
            <a:solidFill>
              <a:srgbClr val="072227">
                <a:alpha val="89804"/>
              </a:srgbClr>
            </a:solidFill>
          </p:spPr>
        </p:sp>
        <p:sp>
          <p:nvSpPr>
            <p:cNvPr id="5" name="TextBox 5"/>
            <p:cNvSpPr txBox="1"/>
            <p:nvPr/>
          </p:nvSpPr>
          <p:spPr>
            <a:xfrm>
              <a:off x="0" y="-38100"/>
              <a:ext cx="3225645" cy="4067476"/>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286970" y="3092108"/>
            <a:ext cx="9365522" cy="3334246"/>
          </a:xfrm>
          <a:prstGeom prst="rect">
            <a:avLst/>
          </a:prstGeom>
        </p:spPr>
        <p:txBody>
          <a:bodyPr wrap="square" lIns="0" tIns="0" rIns="0" bIns="0" rtlCol="0" anchor="t">
            <a:spAutoFit/>
          </a:bodyPr>
          <a:lstStyle/>
          <a:p>
            <a:pPr algn="ctr">
              <a:lnSpc>
                <a:spcPts val="12997"/>
              </a:lnSpc>
            </a:pPr>
            <a:r>
              <a:rPr lang="en-US" sz="9600" b="1" dirty="0">
                <a:solidFill>
                  <a:srgbClr val="3DEDE8"/>
                </a:solidFill>
                <a:latin typeface="Roboto Condensed Bold"/>
                <a:ea typeface="Roboto Condensed Bold"/>
                <a:cs typeface="Roboto Condensed Bold"/>
                <a:sym typeface="Roboto Condensed Bold"/>
              </a:rPr>
              <a:t>BÁO CÁO </a:t>
            </a:r>
          </a:p>
          <a:p>
            <a:pPr algn="ctr">
              <a:lnSpc>
                <a:spcPts val="12997"/>
              </a:lnSpc>
            </a:pPr>
            <a:r>
              <a:rPr lang="en-US" sz="9600" b="1" dirty="0">
                <a:solidFill>
                  <a:srgbClr val="3DEDE8"/>
                </a:solidFill>
                <a:latin typeface="Roboto Condensed Bold"/>
                <a:ea typeface="Roboto Condensed Bold"/>
                <a:cs typeface="Roboto Condensed Bold"/>
                <a:sym typeface="Roboto Condensed Bold"/>
              </a:rPr>
              <a:t>BÀI TẬP LỚN </a:t>
            </a:r>
          </a:p>
        </p:txBody>
      </p:sp>
      <p:sp>
        <p:nvSpPr>
          <p:cNvPr id="7" name="Freeform 7"/>
          <p:cNvSpPr/>
          <p:nvPr/>
        </p:nvSpPr>
        <p:spPr>
          <a:xfrm rot="-4385921">
            <a:off x="1811542" y="4050978"/>
            <a:ext cx="13559562" cy="542382"/>
          </a:xfrm>
          <a:custGeom>
            <a:avLst/>
            <a:gdLst/>
            <a:ahLst/>
            <a:cxnLst/>
            <a:rect l="l" t="t" r="r" b="b"/>
            <a:pathLst>
              <a:path w="13559562" h="542382">
                <a:moveTo>
                  <a:pt x="0" y="0"/>
                </a:moveTo>
                <a:lnTo>
                  <a:pt x="13559563" y="0"/>
                </a:lnTo>
                <a:lnTo>
                  <a:pt x="13559563" y="542382"/>
                </a:lnTo>
                <a:lnTo>
                  <a:pt x="0" y="542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0800000">
            <a:off x="11190053" y="-400110"/>
            <a:ext cx="7561508" cy="5198537"/>
          </a:xfrm>
          <a:custGeom>
            <a:avLst/>
            <a:gdLst/>
            <a:ahLst/>
            <a:cxnLst/>
            <a:rect l="l" t="t" r="r" b="b"/>
            <a:pathLst>
              <a:path w="7561508" h="5198537">
                <a:moveTo>
                  <a:pt x="0" y="0"/>
                </a:moveTo>
                <a:lnTo>
                  <a:pt x="7561507" y="0"/>
                </a:lnTo>
                <a:lnTo>
                  <a:pt x="7561507" y="5198537"/>
                </a:lnTo>
                <a:lnTo>
                  <a:pt x="0" y="51985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10800000">
            <a:off x="13411760" y="8542647"/>
            <a:ext cx="5711110" cy="1620528"/>
          </a:xfrm>
          <a:custGeom>
            <a:avLst/>
            <a:gdLst/>
            <a:ahLst/>
            <a:cxnLst/>
            <a:rect l="l" t="t" r="r" b="b"/>
            <a:pathLst>
              <a:path w="5711110" h="1620528">
                <a:moveTo>
                  <a:pt x="0" y="0"/>
                </a:moveTo>
                <a:lnTo>
                  <a:pt x="5711110" y="0"/>
                </a:lnTo>
                <a:lnTo>
                  <a:pt x="5711110" y="1620528"/>
                </a:lnTo>
                <a:lnTo>
                  <a:pt x="0" y="16205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8168960" y="6689302"/>
            <a:ext cx="10119040" cy="1477328"/>
          </a:xfrm>
          <a:prstGeom prst="rect">
            <a:avLst/>
          </a:prstGeom>
        </p:spPr>
        <p:txBody>
          <a:bodyPr wrap="square" lIns="0" tIns="0" rIns="0" bIns="0" rtlCol="0" anchor="t">
            <a:spAutoFit/>
          </a:bodyPr>
          <a:lstStyle/>
          <a:p>
            <a:pPr algn="ctr"/>
            <a:r>
              <a:rPr lang="en-US" sz="3200" b="1" dirty="0">
                <a:solidFill>
                  <a:srgbClr val="3DEDE8"/>
                </a:solidFill>
                <a:latin typeface="Roboto Condensed" panose="020B0604020202020204" charset="0"/>
                <a:ea typeface="Roboto Condensed" panose="020B0604020202020204" charset="0"/>
                <a:cs typeface="Roboto Condensed Bold"/>
                <a:sym typeface="Roboto Condensed Bold"/>
              </a:rPr>
              <a:t>ĐỀ TÀI : </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XÂY DỰNG CHƯƠNG TRÌNH PHÁT HIỆN NGƯỜI ĐEO KHẨU TRANG </a:t>
            </a:r>
            <a:endParaRPr lang="vi-VN" sz="32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algn="ctr"/>
            <a:endParaRPr lang="en-US" sz="3200" b="1" dirty="0">
              <a:solidFill>
                <a:srgbClr val="AEFEFF"/>
              </a:solidFill>
              <a:latin typeface="Roboto Condensed" panose="020B0604020202020204" charset="0"/>
              <a:ea typeface="Roboto Condensed" panose="020B0604020202020204" charset="0"/>
              <a:cs typeface="Roboto Condensed Bold"/>
              <a:sym typeface="Roboto Condensed Bold"/>
            </a:endParaRPr>
          </a:p>
        </p:txBody>
      </p:sp>
      <p:sp>
        <p:nvSpPr>
          <p:cNvPr id="12" name="TextBox 10">
            <a:extLst>
              <a:ext uri="{FF2B5EF4-FFF2-40B4-BE49-F238E27FC236}">
                <a16:creationId xmlns:a16="http://schemas.microsoft.com/office/drawing/2014/main" id="{AAC2F097-C670-82D2-C1AA-6D4A88D93626}"/>
              </a:ext>
            </a:extLst>
          </p:cNvPr>
          <p:cNvSpPr txBox="1"/>
          <p:nvPr/>
        </p:nvSpPr>
        <p:spPr>
          <a:xfrm>
            <a:off x="4876926" y="8809672"/>
            <a:ext cx="10119040" cy="1477328"/>
          </a:xfrm>
          <a:prstGeom prst="rect">
            <a:avLst/>
          </a:prstGeom>
        </p:spPr>
        <p:txBody>
          <a:bodyPr wrap="square" lIns="0" tIns="0" rIns="0" bIns="0" rtlCol="0" anchor="t">
            <a:spAutoFit/>
          </a:bodyPr>
          <a:lstStyle/>
          <a:p>
            <a:pPr algn="ctr"/>
            <a:r>
              <a:rPr lang="en-US" sz="3200" b="1" dirty="0">
                <a:solidFill>
                  <a:srgbClr val="AEFEFF"/>
                </a:solidFill>
                <a:latin typeface="Roboto Condensed Bold"/>
                <a:ea typeface="Roboto Condensed Bold"/>
                <a:cs typeface="Roboto Condensed Bold"/>
                <a:sym typeface="Roboto Condensed Bold"/>
              </a:rPr>
              <a:t>GVHD : </a:t>
            </a:r>
            <a:r>
              <a:rPr lang="en-US" sz="3200" b="1" dirty="0" err="1">
                <a:solidFill>
                  <a:srgbClr val="AEFEFF"/>
                </a:solidFill>
                <a:latin typeface="Roboto Condensed Bold"/>
                <a:ea typeface="Roboto Condensed Bold"/>
                <a:cs typeface="Roboto Condensed Bold"/>
                <a:sym typeface="Roboto Condensed Bold"/>
              </a:rPr>
              <a:t>Nguyễn</a:t>
            </a:r>
            <a:r>
              <a:rPr lang="en-US" sz="3200" b="1" dirty="0">
                <a:solidFill>
                  <a:srgbClr val="AEFEFF"/>
                </a:solidFill>
                <a:latin typeface="Roboto Condensed Bold"/>
                <a:ea typeface="Roboto Condensed Bold"/>
                <a:cs typeface="Roboto Condensed Bold"/>
                <a:sym typeface="Roboto Condensed Bold"/>
              </a:rPr>
              <a:t> </a:t>
            </a:r>
            <a:r>
              <a:rPr lang="en-US" sz="3200" b="1" dirty="0" err="1">
                <a:solidFill>
                  <a:srgbClr val="AEFEFF"/>
                </a:solidFill>
                <a:latin typeface="Roboto Condensed Bold"/>
                <a:ea typeface="Roboto Condensed Bold"/>
                <a:cs typeface="Roboto Condensed Bold"/>
                <a:sym typeface="Roboto Condensed Bold"/>
              </a:rPr>
              <a:t>Hữu</a:t>
            </a:r>
            <a:r>
              <a:rPr lang="en-US" sz="3200" b="1" dirty="0">
                <a:solidFill>
                  <a:srgbClr val="AEFEFF"/>
                </a:solidFill>
                <a:latin typeface="Roboto Condensed Bold"/>
                <a:ea typeface="Roboto Condensed Bold"/>
                <a:cs typeface="Roboto Condensed Bold"/>
                <a:sym typeface="Roboto Condensed Bold"/>
              </a:rPr>
              <a:t> </a:t>
            </a:r>
            <a:r>
              <a:rPr lang="en-US" sz="3200" b="1" dirty="0" err="1">
                <a:solidFill>
                  <a:srgbClr val="AEFEFF"/>
                </a:solidFill>
                <a:latin typeface="Roboto Condensed Bold"/>
                <a:ea typeface="Roboto Condensed Bold"/>
                <a:cs typeface="Roboto Condensed Bold"/>
                <a:sym typeface="Roboto Condensed Bold"/>
              </a:rPr>
              <a:t>Tuân</a:t>
            </a:r>
            <a:endParaRPr lang="en-US" sz="3200" b="1" dirty="0">
              <a:solidFill>
                <a:srgbClr val="AEFEFF"/>
              </a:solidFill>
              <a:latin typeface="Roboto Condensed Bold"/>
              <a:ea typeface="Roboto Condensed Bold"/>
              <a:cs typeface="Roboto Condensed Bold"/>
              <a:sym typeface="Roboto Condensed Bold"/>
            </a:endParaRPr>
          </a:p>
          <a:p>
            <a:pPr algn="ctr"/>
            <a:r>
              <a:rPr lang="en-US" sz="3200" b="1" dirty="0">
                <a:solidFill>
                  <a:srgbClr val="AEFEFF"/>
                </a:solidFill>
                <a:latin typeface="Roboto Condensed Bold"/>
                <a:ea typeface="Roboto Condensed Bold"/>
                <a:cs typeface="Roboto Condensed Bold"/>
                <a:sym typeface="Roboto Condensed Bold"/>
              </a:rPr>
              <a:t>SVTH : Ngô Quốc Khánh -92950</a:t>
            </a:r>
          </a:p>
          <a:p>
            <a:pPr algn="ctr"/>
            <a:r>
              <a:rPr lang="en-US" sz="3200" b="1" dirty="0" err="1">
                <a:solidFill>
                  <a:srgbClr val="AEFEFF"/>
                </a:solidFill>
                <a:latin typeface="Roboto Condensed Bold"/>
                <a:ea typeface="Roboto Condensed Bold"/>
                <a:cs typeface="Roboto Condensed Bold"/>
                <a:sym typeface="Roboto Condensed Bold"/>
              </a:rPr>
              <a:t>Hải</a:t>
            </a:r>
            <a:r>
              <a:rPr lang="en-US" sz="3200" b="1" dirty="0">
                <a:solidFill>
                  <a:srgbClr val="AEFEFF"/>
                </a:solidFill>
                <a:latin typeface="Roboto Condensed Bold"/>
                <a:ea typeface="Roboto Condensed Bold"/>
                <a:cs typeface="Roboto Condensed Bold"/>
                <a:sym typeface="Roboto Condensed Bold"/>
              </a:rPr>
              <a:t> </a:t>
            </a:r>
            <a:r>
              <a:rPr lang="en-US" sz="3200" b="1" dirty="0" err="1">
                <a:solidFill>
                  <a:srgbClr val="AEFEFF"/>
                </a:solidFill>
                <a:latin typeface="Roboto Condensed Bold"/>
                <a:ea typeface="Roboto Condensed Bold"/>
                <a:cs typeface="Roboto Condensed Bold"/>
                <a:sym typeface="Roboto Condensed Bold"/>
              </a:rPr>
              <a:t>Phòng</a:t>
            </a:r>
            <a:r>
              <a:rPr lang="en-US" sz="3200" b="1" dirty="0">
                <a:solidFill>
                  <a:srgbClr val="AEFEFF"/>
                </a:solidFill>
                <a:latin typeface="Roboto Condensed Bold"/>
                <a:ea typeface="Roboto Condensed Bold"/>
                <a:cs typeface="Roboto Condensed Bold"/>
                <a:sym typeface="Roboto Condensed Bold"/>
              </a:rPr>
              <a:t> - 2024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pic>
        <p:nvPicPr>
          <p:cNvPr id="7" name="Hình ảnh 6">
            <a:extLst>
              <a:ext uri="{FF2B5EF4-FFF2-40B4-BE49-F238E27FC236}">
                <a16:creationId xmlns:a16="http://schemas.microsoft.com/office/drawing/2014/main" id="{000BD68D-EBB1-664A-7577-D6B36C9DB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836" y="5747909"/>
            <a:ext cx="8440328" cy="1295581"/>
          </a:xfrm>
          <a:prstGeom prst="rect">
            <a:avLst/>
          </a:prstGeom>
        </p:spPr>
      </p:pic>
      <p:sp>
        <p:nvSpPr>
          <p:cNvPr id="5" name="Freeform 5"/>
          <p:cNvSpPr/>
          <p:nvPr/>
        </p:nvSpPr>
        <p:spPr>
          <a:xfrm>
            <a:off x="4920670" y="5747908"/>
            <a:ext cx="8440328" cy="1295581"/>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sp>
        <p:nvSpPr>
          <p:cNvPr id="9" name="TextBox 9"/>
          <p:cNvSpPr txBox="1"/>
          <p:nvPr/>
        </p:nvSpPr>
        <p:spPr>
          <a:xfrm>
            <a:off x="1828800" y="1417300"/>
            <a:ext cx="7924800" cy="602729"/>
          </a:xfrm>
          <a:prstGeom prst="rect">
            <a:avLst/>
          </a:prstGeom>
        </p:spPr>
        <p:txBody>
          <a:bodyPr wrap="square" lIns="0" tIns="0" rIns="0" bIns="0" rtlCol="0" anchor="t">
            <a:spAutoFit/>
          </a:bodyPr>
          <a:lstStyle/>
          <a:p>
            <a:pPr algn="l">
              <a:lnSpc>
                <a:spcPts val="4679"/>
              </a:lnSpc>
            </a:pPr>
            <a:r>
              <a:rPr lang="en-US" sz="3999" b="1" spc="199" dirty="0" err="1">
                <a:solidFill>
                  <a:srgbClr val="AEFEFF"/>
                </a:solidFill>
                <a:latin typeface="Roboto Condensed"/>
                <a:ea typeface="Roboto Condensed"/>
                <a:cs typeface="Roboto Condensed"/>
                <a:sym typeface="Roboto Condensed"/>
              </a:rPr>
              <a:t>Quá</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trình</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xây</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dựng</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hệ</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thống</a:t>
            </a:r>
            <a:endParaRPr lang="en-US" sz="3999" b="1" spc="199" dirty="0">
              <a:solidFill>
                <a:srgbClr val="AEFEFF"/>
              </a:solidFill>
              <a:latin typeface="Roboto Condensed"/>
              <a:ea typeface="Roboto Condensed"/>
              <a:cs typeface="Roboto Condensed"/>
              <a:sym typeface="Roboto Condense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Hộp Văn bản 2">
            <a:extLst>
              <a:ext uri="{FF2B5EF4-FFF2-40B4-BE49-F238E27FC236}">
                <a16:creationId xmlns:a16="http://schemas.microsoft.com/office/drawing/2014/main" id="{182CB460-A62F-236D-EC63-8907BD02F697}"/>
              </a:ext>
            </a:extLst>
          </p:cNvPr>
          <p:cNvSpPr txBox="1"/>
          <p:nvPr/>
        </p:nvSpPr>
        <p:spPr>
          <a:xfrm>
            <a:off x="1828799" y="2281178"/>
            <a:ext cx="15059169" cy="3416320"/>
          </a:xfrm>
          <a:prstGeom prst="rect">
            <a:avLst/>
          </a:prstGeom>
          <a:noFill/>
        </p:spPr>
        <p:txBody>
          <a:bodyPr wrap="square" rtlCol="0">
            <a:spAutoFit/>
          </a:bodyPr>
          <a:lstStyle/>
          <a:p>
            <a:pPr algn="just"/>
            <a:r>
              <a:rPr lang="vi-VN" sz="3600" dirty="0">
                <a:solidFill>
                  <a:srgbClr val="3DEDE8"/>
                </a:solidFill>
                <a:latin typeface="Roboto Condensed" panose="020B0604020202020204" charset="0"/>
                <a:ea typeface="Roboto Condensed" panose="020B0604020202020204" charset="0"/>
              </a:rPr>
              <a:t>Sử dụng </a:t>
            </a:r>
            <a:r>
              <a:rPr lang="vi-VN" sz="3600" dirty="0" err="1">
                <a:solidFill>
                  <a:srgbClr val="3DEDE8"/>
                </a:solidFill>
                <a:latin typeface="Roboto Condensed" panose="020B0604020202020204" charset="0"/>
                <a:ea typeface="Roboto Condensed" panose="020B0604020202020204" charset="0"/>
              </a:rPr>
              <a:t>Roboflow</a:t>
            </a:r>
            <a:r>
              <a:rPr lang="vi-VN" sz="3600" dirty="0">
                <a:solidFill>
                  <a:srgbClr val="3DEDE8"/>
                </a:solidFill>
                <a:latin typeface="Roboto Condensed" panose="020B0604020202020204" charset="0"/>
                <a:ea typeface="Roboto Condensed" panose="020B0604020202020204" charset="0"/>
              </a:rPr>
              <a:t> để tạo bộ dữ liệu sau đó em thu nhập ảnh thủ công bằng cách chụp, hoặc lưu về từ trên </a:t>
            </a:r>
            <a:r>
              <a:rPr lang="vi-VN" sz="3600" dirty="0" err="1">
                <a:solidFill>
                  <a:srgbClr val="3DEDE8"/>
                </a:solidFill>
                <a:latin typeface="Roboto Condensed" panose="020B0604020202020204" charset="0"/>
                <a:ea typeface="Roboto Condensed" panose="020B0604020202020204" charset="0"/>
              </a:rPr>
              <a:t>Internet</a:t>
            </a:r>
            <a:r>
              <a:rPr lang="vi-VN" sz="3600" dirty="0">
                <a:solidFill>
                  <a:srgbClr val="3DEDE8"/>
                </a:solidFill>
                <a:latin typeface="Roboto Condensed" panose="020B0604020202020204" charset="0"/>
                <a:ea typeface="Roboto Condensed" panose="020B0604020202020204" charset="0"/>
              </a:rPr>
              <a:t> và thêm trực tiếp từ 1 số bộ dữ liệu khác từ các dự án khác ở </a:t>
            </a:r>
            <a:r>
              <a:rPr lang="vi-VN" sz="3600" dirty="0" err="1">
                <a:solidFill>
                  <a:srgbClr val="3DEDE8"/>
                </a:solidFill>
                <a:latin typeface="Roboto Condensed" panose="020B0604020202020204" charset="0"/>
                <a:ea typeface="Roboto Condensed" panose="020B0604020202020204" charset="0"/>
              </a:rPr>
              <a:t>Roboflow</a:t>
            </a:r>
            <a:endParaRPr lang="vi-VN" sz="3600" dirty="0">
              <a:solidFill>
                <a:srgbClr val="3DEDE8"/>
              </a:solidFill>
              <a:latin typeface="Roboto Condensed" panose="020B0604020202020204" charset="0"/>
              <a:ea typeface="Roboto Condensed" panose="020B0604020202020204" charset="0"/>
            </a:endParaRPr>
          </a:p>
          <a:p>
            <a:pPr algn="just"/>
            <a:r>
              <a:rPr lang="vi-VN" sz="3600" dirty="0">
                <a:solidFill>
                  <a:srgbClr val="3DEDE8"/>
                </a:solidFill>
                <a:latin typeface="Roboto Condensed" panose="020B0604020202020204" charset="0"/>
                <a:ea typeface="Roboto Condensed" panose="020B0604020202020204" charset="0"/>
              </a:rPr>
              <a:t>Đây là nguồn dự án </a:t>
            </a:r>
            <a:r>
              <a:rPr lang="vi-VN" sz="3600" dirty="0" err="1">
                <a:solidFill>
                  <a:srgbClr val="3DEDE8"/>
                </a:solidFill>
                <a:latin typeface="Roboto Condensed" panose="020B0604020202020204" charset="0"/>
                <a:ea typeface="Roboto Condensed" panose="020B0604020202020204" charset="0"/>
              </a:rPr>
              <a:t>Roboflow</a:t>
            </a:r>
            <a:r>
              <a:rPr lang="vi-VN" sz="3600" dirty="0">
                <a:solidFill>
                  <a:srgbClr val="3DEDE8"/>
                </a:solidFill>
                <a:latin typeface="Roboto Condensed" panose="020B0604020202020204" charset="0"/>
                <a:ea typeface="Roboto Condensed" panose="020B0604020202020204" charset="0"/>
              </a:rPr>
              <a:t> mà em đã làm : </a:t>
            </a:r>
          </a:p>
          <a:p>
            <a:pPr algn="just"/>
            <a:r>
              <a:rPr lang="vi-VN" sz="3600" dirty="0">
                <a:solidFill>
                  <a:srgbClr val="3DEDE8"/>
                </a:solidFill>
                <a:latin typeface="Roboto Condensed" panose="020B0604020202020204" charset="0"/>
                <a:ea typeface="Roboto Condensed" panose="020B0604020202020204" charset="0"/>
              </a:rPr>
              <a:t>https://universe.roboflow.com/object-mfpha/facemask-detection-nyuzn/dataset/4</a:t>
            </a:r>
          </a:p>
        </p:txBody>
      </p:sp>
      <p:sp>
        <p:nvSpPr>
          <p:cNvPr id="8" name="TextBox 8"/>
          <p:cNvSpPr txBox="1"/>
          <p:nvPr/>
        </p:nvSpPr>
        <p:spPr>
          <a:xfrm>
            <a:off x="3962400" y="212668"/>
            <a:ext cx="12432444"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Tree>
    <p:extLst>
      <p:ext uri="{BB962C8B-B14F-4D97-AF65-F5344CB8AC3E}">
        <p14:creationId xmlns:p14="http://schemas.microsoft.com/office/powerpoint/2010/main" val="2532491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pic>
        <p:nvPicPr>
          <p:cNvPr id="15" name="Hình ảnh 14">
            <a:extLst>
              <a:ext uri="{FF2B5EF4-FFF2-40B4-BE49-F238E27FC236}">
                <a16:creationId xmlns:a16="http://schemas.microsoft.com/office/drawing/2014/main" id="{871EEEA4-0873-79F2-D02F-21A896BCDE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25957" y="5441239"/>
            <a:ext cx="6509443" cy="3564681"/>
          </a:xfrm>
          <a:prstGeom prst="rect">
            <a:avLst/>
          </a:prstGeom>
        </p:spPr>
      </p:pic>
      <p:pic>
        <p:nvPicPr>
          <p:cNvPr id="6" name="Hình ảnh 5">
            <a:extLst>
              <a:ext uri="{FF2B5EF4-FFF2-40B4-BE49-F238E27FC236}">
                <a16:creationId xmlns:a16="http://schemas.microsoft.com/office/drawing/2014/main" id="{88B372CF-535E-B524-E642-9D77DCB2B9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3460" y="5473374"/>
            <a:ext cx="7379642" cy="3517970"/>
          </a:xfrm>
          <a:prstGeom prst="rect">
            <a:avLst/>
          </a:prstGeom>
        </p:spPr>
      </p:pic>
      <p:sp>
        <p:nvSpPr>
          <p:cNvPr id="5" name="Freeform 5"/>
          <p:cNvSpPr/>
          <p:nvPr/>
        </p:nvSpPr>
        <p:spPr>
          <a:xfrm>
            <a:off x="2009503" y="5473374"/>
            <a:ext cx="7371620" cy="35179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sp>
        <p:nvSpPr>
          <p:cNvPr id="8" name="TextBox 8"/>
          <p:cNvSpPr txBox="1"/>
          <p:nvPr/>
        </p:nvSpPr>
        <p:spPr>
          <a:xfrm>
            <a:off x="3500864" y="63420"/>
            <a:ext cx="127410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
        <p:nvSpPr>
          <p:cNvPr id="9" name="TextBox 9"/>
          <p:cNvSpPr txBox="1"/>
          <p:nvPr/>
        </p:nvSpPr>
        <p:spPr>
          <a:xfrm>
            <a:off x="2290464" y="1134140"/>
            <a:ext cx="7924800" cy="602729"/>
          </a:xfrm>
          <a:prstGeom prst="rect">
            <a:avLst/>
          </a:prstGeom>
        </p:spPr>
        <p:txBody>
          <a:bodyPr wrap="square" lIns="0" tIns="0" rIns="0" bIns="0" rtlCol="0" anchor="t">
            <a:spAutoFit/>
          </a:bodyPr>
          <a:lstStyle/>
          <a:p>
            <a:pPr algn="l">
              <a:lnSpc>
                <a:spcPts val="4679"/>
              </a:lnSpc>
            </a:pPr>
            <a:r>
              <a:rPr lang="en-US" sz="3999" b="1" spc="199" dirty="0" err="1">
                <a:solidFill>
                  <a:srgbClr val="AEFEFF"/>
                </a:solidFill>
                <a:latin typeface="Roboto Condensed"/>
                <a:ea typeface="Roboto Condensed"/>
                <a:cs typeface="Roboto Condensed"/>
                <a:sym typeface="Roboto Condensed"/>
              </a:rPr>
              <a:t>Data.yaml</a:t>
            </a:r>
            <a:endParaRPr lang="en-US" sz="3999" b="1" spc="199" dirty="0">
              <a:solidFill>
                <a:srgbClr val="AEFEFF"/>
              </a:solidFill>
              <a:latin typeface="Roboto Condensed"/>
              <a:ea typeface="Roboto Condensed"/>
              <a:cs typeface="Roboto Condensed"/>
              <a:sym typeface="Roboto Condense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Hộp Văn bản 2">
            <a:extLst>
              <a:ext uri="{FF2B5EF4-FFF2-40B4-BE49-F238E27FC236}">
                <a16:creationId xmlns:a16="http://schemas.microsoft.com/office/drawing/2014/main" id="{182CB460-A62F-236D-EC63-8907BD02F697}"/>
              </a:ext>
            </a:extLst>
          </p:cNvPr>
          <p:cNvSpPr txBox="1"/>
          <p:nvPr/>
        </p:nvSpPr>
        <p:spPr>
          <a:xfrm>
            <a:off x="2009503" y="1826378"/>
            <a:ext cx="15059169" cy="3216265"/>
          </a:xfrm>
          <a:prstGeom prst="rect">
            <a:avLst/>
          </a:prstGeom>
          <a:noFill/>
        </p:spPr>
        <p:txBody>
          <a:bodyPr wrap="square" rtlCol="0">
            <a:spAutoFit/>
          </a:bodyPr>
          <a:lstStyle/>
          <a:p>
            <a:pPr indent="457200" algn="just">
              <a:lnSpc>
                <a:spcPct val="150000"/>
              </a:lnSpc>
              <a:spcBef>
                <a:spcPts val="600"/>
              </a:spcBef>
              <a:spcAft>
                <a:spcPts val="600"/>
              </a:spcAft>
            </a:pPr>
            <a:r>
              <a:rPr lang="vi-VN"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train</a:t>
            </a:r>
            <a:r>
              <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vi-VN"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train</a:t>
            </a:r>
            <a:r>
              <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a:t>
            </a:r>
            <a:r>
              <a:rPr lang="vi-VN"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images</a:t>
            </a:r>
            <a:endPar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vi-VN"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val</a:t>
            </a:r>
            <a:r>
              <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vi-VN"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valid</a:t>
            </a:r>
            <a:r>
              <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a:t>
            </a:r>
            <a:r>
              <a:rPr lang="vi-VN"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images</a:t>
            </a:r>
            <a:endPar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vi-VN"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test</a:t>
            </a:r>
            <a:r>
              <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vi-VN"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test</a:t>
            </a:r>
            <a:r>
              <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a:t>
            </a:r>
            <a:r>
              <a:rPr lang="vi-VN"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images</a:t>
            </a:r>
            <a:endPar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vi-VN"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nc</a:t>
            </a:r>
            <a:r>
              <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5</a:t>
            </a:r>
          </a:p>
          <a:p>
            <a:r>
              <a:rPr lang="vi-VN" sz="2400" kern="0" dirty="0">
                <a:solidFill>
                  <a:srgbClr val="3DEDE8"/>
                </a:solidFill>
                <a:latin typeface="Roboto Condensed" panose="020B0604020202020204" charset="0"/>
                <a:ea typeface="Roboto Condensed" panose="020B0604020202020204" charset="0"/>
              </a:rPr>
              <a:t>      </a:t>
            </a:r>
            <a:r>
              <a:rPr lang="vi-VN" sz="2400" kern="0" dirty="0" err="1">
                <a:solidFill>
                  <a:srgbClr val="3DEDE8"/>
                </a:solidFill>
                <a:effectLst/>
                <a:latin typeface="Roboto Condensed" panose="020B0604020202020204" charset="0"/>
                <a:ea typeface="Roboto Condensed" panose="020B0604020202020204" charset="0"/>
              </a:rPr>
              <a:t>names</a:t>
            </a:r>
            <a:r>
              <a:rPr lang="vi-VN" sz="2400" kern="0" dirty="0">
                <a:solidFill>
                  <a:srgbClr val="3DEDE8"/>
                </a:solidFill>
                <a:effectLst/>
                <a:latin typeface="Roboto Condensed" panose="020B0604020202020204" charset="0"/>
                <a:ea typeface="Roboto Condensed" panose="020B0604020202020204" charset="0"/>
              </a:rPr>
              <a:t>: ['deo khau trang', 'deo khau trang sai </a:t>
            </a:r>
            <a:r>
              <a:rPr lang="vi-VN" sz="2400" kern="0" dirty="0" err="1">
                <a:solidFill>
                  <a:srgbClr val="3DEDE8"/>
                </a:solidFill>
                <a:effectLst/>
                <a:latin typeface="Roboto Condensed" panose="020B0604020202020204" charset="0"/>
                <a:ea typeface="Roboto Condensed" panose="020B0604020202020204" charset="0"/>
              </a:rPr>
              <a:t>cach</a:t>
            </a:r>
            <a:r>
              <a:rPr lang="vi-VN" sz="2400" kern="0" dirty="0">
                <a:solidFill>
                  <a:srgbClr val="3DEDE8"/>
                </a:solidFill>
                <a:effectLst/>
                <a:latin typeface="Roboto Condensed" panose="020B0604020202020204" charset="0"/>
                <a:ea typeface="Roboto Condensed" panose="020B0604020202020204" charset="0"/>
              </a:rPr>
              <a:t>', 'khau trang', '</a:t>
            </a:r>
            <a:r>
              <a:rPr lang="vi-VN" sz="2400" kern="0" dirty="0" err="1">
                <a:solidFill>
                  <a:srgbClr val="3DEDE8"/>
                </a:solidFill>
                <a:effectLst/>
                <a:latin typeface="Roboto Condensed" panose="020B0604020202020204" charset="0"/>
                <a:ea typeface="Roboto Condensed" panose="020B0604020202020204" charset="0"/>
              </a:rPr>
              <a:t>ko</a:t>
            </a:r>
            <a:r>
              <a:rPr lang="vi-VN" sz="2400" kern="0" dirty="0">
                <a:solidFill>
                  <a:srgbClr val="3DEDE8"/>
                </a:solidFill>
                <a:effectLst/>
                <a:latin typeface="Roboto Condensed" panose="020B0604020202020204" charset="0"/>
                <a:ea typeface="Roboto Condensed" panose="020B0604020202020204" charset="0"/>
              </a:rPr>
              <a:t> deo khau trang', '</a:t>
            </a:r>
            <a:r>
              <a:rPr lang="vi-VN" sz="2400" kern="0" dirty="0" err="1">
                <a:solidFill>
                  <a:srgbClr val="3DEDE8"/>
                </a:solidFill>
                <a:effectLst/>
                <a:latin typeface="Roboto Condensed" panose="020B0604020202020204" charset="0"/>
                <a:ea typeface="Roboto Condensed" panose="020B0604020202020204" charset="0"/>
              </a:rPr>
              <a:t>undefined</a:t>
            </a:r>
            <a:r>
              <a:rPr lang="vi-VN" sz="2400" kern="0" dirty="0">
                <a:solidFill>
                  <a:srgbClr val="3DEDE8"/>
                </a:solidFill>
                <a:effectLst/>
                <a:latin typeface="Roboto Condensed" panose="020B0604020202020204" charset="0"/>
                <a:ea typeface="Roboto Condensed" panose="020B0604020202020204" charset="0"/>
              </a:rPr>
              <a:t>’] </a:t>
            </a:r>
            <a:endParaRPr lang="vi-VN" sz="4400" dirty="0">
              <a:solidFill>
                <a:srgbClr val="3DEDE8"/>
              </a:solidFill>
              <a:latin typeface="Roboto Condensed" panose="020B0604020202020204" charset="0"/>
              <a:ea typeface="Roboto Condensed" panose="020B0604020202020204" charset="0"/>
            </a:endParaRPr>
          </a:p>
        </p:txBody>
      </p:sp>
      <p:sp>
        <p:nvSpPr>
          <p:cNvPr id="2" name="Freeform 5">
            <a:extLst>
              <a:ext uri="{FF2B5EF4-FFF2-40B4-BE49-F238E27FC236}">
                <a16:creationId xmlns:a16="http://schemas.microsoft.com/office/drawing/2014/main" id="{62903F6B-ACC6-5A64-6FCA-EA985346B3C9}"/>
              </a:ext>
            </a:extLst>
          </p:cNvPr>
          <p:cNvSpPr/>
          <p:nvPr/>
        </p:nvSpPr>
        <p:spPr>
          <a:xfrm>
            <a:off x="10009915" y="5351730"/>
            <a:ext cx="6525485" cy="3654191"/>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spTree>
    <p:extLst>
      <p:ext uri="{BB962C8B-B14F-4D97-AF65-F5344CB8AC3E}">
        <p14:creationId xmlns:p14="http://schemas.microsoft.com/office/powerpoint/2010/main" val="3026281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962400" y="66897"/>
            <a:ext cx="121314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
        <p:nvSpPr>
          <p:cNvPr id="9" name="TextBox 9"/>
          <p:cNvSpPr txBox="1"/>
          <p:nvPr/>
        </p:nvSpPr>
        <p:spPr>
          <a:xfrm>
            <a:off x="2286000" y="1254998"/>
            <a:ext cx="7924800" cy="602729"/>
          </a:xfrm>
          <a:prstGeom prst="rect">
            <a:avLst/>
          </a:prstGeom>
        </p:spPr>
        <p:txBody>
          <a:bodyPr wrap="square" lIns="0" tIns="0" rIns="0" bIns="0" rtlCol="0" anchor="t">
            <a:spAutoFit/>
          </a:bodyPr>
          <a:lstStyle/>
          <a:p>
            <a:pPr algn="l">
              <a:lnSpc>
                <a:spcPts val="4679"/>
              </a:lnSpc>
            </a:pPr>
            <a:r>
              <a:rPr lang="en-US" sz="3999" b="1" spc="199" dirty="0" err="1">
                <a:solidFill>
                  <a:srgbClr val="AEFEFF"/>
                </a:solidFill>
                <a:latin typeface="Roboto Condensed"/>
                <a:ea typeface="Roboto Condensed"/>
                <a:cs typeface="Roboto Condensed"/>
                <a:sym typeface="Roboto Condensed"/>
              </a:rPr>
              <a:t>Huấn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Luyện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Mô</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Hình</a:t>
            </a:r>
            <a:endParaRPr lang="en-US" sz="3999" b="1" spc="199" dirty="0">
              <a:solidFill>
                <a:srgbClr val="AEFEFF"/>
              </a:solidFill>
              <a:latin typeface="Roboto Condensed"/>
              <a:ea typeface="Roboto Condensed"/>
              <a:cs typeface="Roboto Condensed"/>
              <a:sym typeface="Roboto Condense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Hộp Văn bản 18">
            <a:extLst>
              <a:ext uri="{FF2B5EF4-FFF2-40B4-BE49-F238E27FC236}">
                <a16:creationId xmlns:a16="http://schemas.microsoft.com/office/drawing/2014/main" id="{E3AD64D1-5AFE-2137-4A30-0C908EBE41E1}"/>
              </a:ext>
            </a:extLst>
          </p:cNvPr>
          <p:cNvSpPr txBox="1"/>
          <p:nvPr/>
        </p:nvSpPr>
        <p:spPr>
          <a:xfrm>
            <a:off x="2286000" y="2387841"/>
            <a:ext cx="14886487" cy="6001643"/>
          </a:xfrm>
          <a:prstGeom prst="rect">
            <a:avLst/>
          </a:prstGeom>
          <a:noFill/>
        </p:spPr>
        <p:txBody>
          <a:bodyPr wrap="square" rtlCol="0">
            <a:spAutoFit/>
          </a:bodyPr>
          <a:lstStyle/>
          <a:p>
            <a:r>
              <a:rPr lang="vi-VN" sz="3200" dirty="0">
                <a:solidFill>
                  <a:srgbClr val="3DEDE8"/>
                </a:solidFill>
                <a:latin typeface="Roboto Condensed" panose="020B0604020202020204" charset="0"/>
                <a:ea typeface="Roboto Condensed" panose="020B0604020202020204" charset="0"/>
              </a:rPr>
              <a:t>Cài đặt các thư viện </a:t>
            </a:r>
            <a:r>
              <a:rPr lang="vi-VN" sz="3200" dirty="0" err="1">
                <a:solidFill>
                  <a:srgbClr val="3DEDE8"/>
                </a:solidFill>
                <a:latin typeface="Roboto Condensed" panose="020B0604020202020204" charset="0"/>
                <a:ea typeface="Roboto Condensed" panose="020B0604020202020204" charset="0"/>
              </a:rPr>
              <a:t>Ultralytics</a:t>
            </a:r>
            <a:endParaRPr lang="vi-VN" sz="3200" dirty="0">
              <a:solidFill>
                <a:srgbClr val="3DEDE8"/>
              </a:solidFill>
              <a:latin typeface="Roboto Condensed" panose="020B0604020202020204" charset="0"/>
              <a:ea typeface="Roboto Condensed" panose="020B0604020202020204" charset="0"/>
            </a:endParaRPr>
          </a:p>
          <a:p>
            <a:r>
              <a:rPr lang="vi-VN" sz="3200" dirty="0">
                <a:solidFill>
                  <a:srgbClr val="3DEDE8"/>
                </a:solidFill>
                <a:latin typeface="Roboto Condensed" panose="020B0604020202020204" charset="0"/>
                <a:ea typeface="Roboto Condensed" panose="020B0604020202020204" charset="0"/>
              </a:rPr>
              <a:t>Tải bộ dữ liệu từ </a:t>
            </a:r>
            <a:r>
              <a:rPr lang="vi-VN" sz="3200" dirty="0" err="1">
                <a:solidFill>
                  <a:srgbClr val="3DEDE8"/>
                </a:solidFill>
                <a:latin typeface="Roboto Condensed" panose="020B0604020202020204" charset="0"/>
                <a:ea typeface="Roboto Condensed" panose="020B0604020202020204" charset="0"/>
              </a:rPr>
              <a:t>Roboflow</a:t>
            </a:r>
            <a:r>
              <a:rPr lang="vi-VN" sz="3200" dirty="0">
                <a:solidFill>
                  <a:srgbClr val="3DEDE8"/>
                </a:solidFill>
                <a:latin typeface="Roboto Condensed" panose="020B0604020202020204" charset="0"/>
                <a:ea typeface="Roboto Condensed" panose="020B0604020202020204" charset="0"/>
              </a:rPr>
              <a:t> </a:t>
            </a:r>
          </a:p>
          <a:p>
            <a:r>
              <a:rPr lang="vi-VN" sz="3200" dirty="0">
                <a:solidFill>
                  <a:srgbClr val="3DEDE8"/>
                </a:solidFill>
                <a:latin typeface="Roboto Condensed" panose="020B0604020202020204" charset="0"/>
                <a:ea typeface="Roboto Condensed" panose="020B0604020202020204" charset="0"/>
              </a:rPr>
              <a:t>!</a:t>
            </a:r>
            <a:r>
              <a:rPr lang="vi-VN" sz="3200" dirty="0" err="1">
                <a:solidFill>
                  <a:srgbClr val="3DEDE8"/>
                </a:solidFill>
                <a:latin typeface="Roboto Condensed" panose="020B0604020202020204" charset="0"/>
                <a:ea typeface="Roboto Condensed" panose="020B0604020202020204" charset="0"/>
              </a:rPr>
              <a:t>pip</a:t>
            </a:r>
            <a:r>
              <a:rPr lang="vi-VN" sz="3200" dirty="0">
                <a:solidFill>
                  <a:srgbClr val="3DEDE8"/>
                </a:solidFill>
                <a:latin typeface="Roboto Condensed" panose="020B0604020202020204" charset="0"/>
                <a:ea typeface="Roboto Condensed" panose="020B0604020202020204" charset="0"/>
              </a:rPr>
              <a:t> </a:t>
            </a:r>
            <a:r>
              <a:rPr lang="vi-VN" sz="3200" dirty="0" err="1">
                <a:solidFill>
                  <a:srgbClr val="3DEDE8"/>
                </a:solidFill>
                <a:latin typeface="Roboto Condensed" panose="020B0604020202020204" charset="0"/>
                <a:ea typeface="Roboto Condensed" panose="020B0604020202020204" charset="0"/>
              </a:rPr>
              <a:t>install</a:t>
            </a:r>
            <a:r>
              <a:rPr lang="vi-VN" sz="3200" dirty="0">
                <a:solidFill>
                  <a:srgbClr val="3DEDE8"/>
                </a:solidFill>
                <a:latin typeface="Roboto Condensed" panose="020B0604020202020204" charset="0"/>
                <a:ea typeface="Roboto Condensed" panose="020B0604020202020204" charset="0"/>
              </a:rPr>
              <a:t> </a:t>
            </a:r>
            <a:r>
              <a:rPr lang="vi-VN" sz="3200" dirty="0" err="1">
                <a:solidFill>
                  <a:srgbClr val="3DEDE8"/>
                </a:solidFill>
                <a:latin typeface="Roboto Condensed" panose="020B0604020202020204" charset="0"/>
                <a:ea typeface="Roboto Condensed" panose="020B0604020202020204" charset="0"/>
              </a:rPr>
              <a:t>roboflow</a:t>
            </a:r>
            <a:endParaRPr lang="vi-VN" sz="3200" dirty="0">
              <a:solidFill>
                <a:srgbClr val="3DEDE8"/>
              </a:solidFill>
              <a:latin typeface="Roboto Condensed" panose="020B0604020202020204" charset="0"/>
              <a:ea typeface="Roboto Condensed" panose="020B0604020202020204" charset="0"/>
            </a:endParaRPr>
          </a:p>
          <a:p>
            <a:r>
              <a:rPr lang="vi-VN" sz="3200" dirty="0" err="1">
                <a:solidFill>
                  <a:srgbClr val="3DEDE8"/>
                </a:solidFill>
                <a:latin typeface="Roboto Condensed" panose="020B0604020202020204" charset="0"/>
                <a:ea typeface="Roboto Condensed" panose="020B0604020202020204" charset="0"/>
              </a:rPr>
              <a:t>from</a:t>
            </a:r>
            <a:r>
              <a:rPr lang="vi-VN" sz="3200" dirty="0">
                <a:solidFill>
                  <a:srgbClr val="3DEDE8"/>
                </a:solidFill>
                <a:latin typeface="Roboto Condensed" panose="020B0604020202020204" charset="0"/>
                <a:ea typeface="Roboto Condensed" panose="020B0604020202020204" charset="0"/>
              </a:rPr>
              <a:t> </a:t>
            </a:r>
            <a:r>
              <a:rPr lang="vi-VN" sz="3200" dirty="0" err="1">
                <a:solidFill>
                  <a:srgbClr val="3DEDE8"/>
                </a:solidFill>
                <a:latin typeface="Roboto Condensed" panose="020B0604020202020204" charset="0"/>
                <a:ea typeface="Roboto Condensed" panose="020B0604020202020204" charset="0"/>
              </a:rPr>
              <a:t>roboflow</a:t>
            </a:r>
            <a:r>
              <a:rPr lang="vi-VN" sz="3200" dirty="0">
                <a:solidFill>
                  <a:srgbClr val="3DEDE8"/>
                </a:solidFill>
                <a:latin typeface="Roboto Condensed" panose="020B0604020202020204" charset="0"/>
                <a:ea typeface="Roboto Condensed" panose="020B0604020202020204" charset="0"/>
              </a:rPr>
              <a:t> </a:t>
            </a:r>
            <a:r>
              <a:rPr lang="vi-VN" sz="3200" dirty="0" err="1">
                <a:solidFill>
                  <a:srgbClr val="3DEDE8"/>
                </a:solidFill>
                <a:latin typeface="Roboto Condensed" panose="020B0604020202020204" charset="0"/>
                <a:ea typeface="Roboto Condensed" panose="020B0604020202020204" charset="0"/>
              </a:rPr>
              <a:t>import</a:t>
            </a:r>
            <a:r>
              <a:rPr lang="vi-VN" sz="3200" dirty="0">
                <a:solidFill>
                  <a:srgbClr val="3DEDE8"/>
                </a:solidFill>
                <a:latin typeface="Roboto Condensed" panose="020B0604020202020204" charset="0"/>
                <a:ea typeface="Roboto Condensed" panose="020B0604020202020204" charset="0"/>
              </a:rPr>
              <a:t> </a:t>
            </a:r>
            <a:r>
              <a:rPr lang="vi-VN" sz="3200" dirty="0" err="1">
                <a:solidFill>
                  <a:srgbClr val="3DEDE8"/>
                </a:solidFill>
                <a:latin typeface="Roboto Condensed" panose="020B0604020202020204" charset="0"/>
                <a:ea typeface="Roboto Condensed" panose="020B0604020202020204" charset="0"/>
              </a:rPr>
              <a:t>Roboflow</a:t>
            </a:r>
            <a:endParaRPr lang="vi-VN" sz="3200" dirty="0">
              <a:solidFill>
                <a:srgbClr val="3DEDE8"/>
              </a:solidFill>
              <a:latin typeface="Roboto Condensed" panose="020B0604020202020204" charset="0"/>
              <a:ea typeface="Roboto Condensed" panose="020B0604020202020204" charset="0"/>
            </a:endParaRPr>
          </a:p>
          <a:p>
            <a:r>
              <a:rPr lang="vi-VN" sz="3200" dirty="0" err="1">
                <a:solidFill>
                  <a:srgbClr val="3DEDE8"/>
                </a:solidFill>
                <a:latin typeface="Roboto Condensed" panose="020B0604020202020204" charset="0"/>
                <a:ea typeface="Roboto Condensed" panose="020B0604020202020204" charset="0"/>
              </a:rPr>
              <a:t>rf</a:t>
            </a:r>
            <a:r>
              <a:rPr lang="vi-VN" sz="3200" dirty="0">
                <a:solidFill>
                  <a:srgbClr val="3DEDE8"/>
                </a:solidFill>
                <a:latin typeface="Roboto Condensed" panose="020B0604020202020204" charset="0"/>
                <a:ea typeface="Roboto Condensed" panose="020B0604020202020204" charset="0"/>
              </a:rPr>
              <a:t> = </a:t>
            </a:r>
            <a:r>
              <a:rPr lang="vi-VN" sz="3200" dirty="0" err="1">
                <a:solidFill>
                  <a:srgbClr val="3DEDE8"/>
                </a:solidFill>
                <a:latin typeface="Roboto Condensed" panose="020B0604020202020204" charset="0"/>
                <a:ea typeface="Roboto Condensed" panose="020B0604020202020204" charset="0"/>
              </a:rPr>
              <a:t>Roboflow</a:t>
            </a:r>
            <a:r>
              <a:rPr lang="vi-VN" sz="3200" dirty="0">
                <a:solidFill>
                  <a:srgbClr val="3DEDE8"/>
                </a:solidFill>
                <a:latin typeface="Roboto Condensed" panose="020B0604020202020204" charset="0"/>
                <a:ea typeface="Roboto Condensed" panose="020B0604020202020204" charset="0"/>
              </a:rPr>
              <a:t>(</a:t>
            </a:r>
            <a:r>
              <a:rPr lang="vi-VN" sz="3200" dirty="0" err="1">
                <a:solidFill>
                  <a:srgbClr val="3DEDE8"/>
                </a:solidFill>
                <a:latin typeface="Roboto Condensed" panose="020B0604020202020204" charset="0"/>
                <a:ea typeface="Roboto Condensed" panose="020B0604020202020204" charset="0"/>
              </a:rPr>
              <a:t>api_key</a:t>
            </a:r>
            <a:r>
              <a:rPr lang="vi-VN" sz="3200" dirty="0">
                <a:solidFill>
                  <a:srgbClr val="3DEDE8"/>
                </a:solidFill>
                <a:latin typeface="Roboto Condensed" panose="020B0604020202020204" charset="0"/>
                <a:ea typeface="Roboto Condensed" panose="020B0604020202020204" charset="0"/>
              </a:rPr>
              <a:t>="DSliZq2pHPerHad2ElT2")</a:t>
            </a:r>
          </a:p>
          <a:p>
            <a:r>
              <a:rPr lang="vi-VN" sz="3200" dirty="0" err="1">
                <a:solidFill>
                  <a:srgbClr val="3DEDE8"/>
                </a:solidFill>
                <a:latin typeface="Roboto Condensed" panose="020B0604020202020204" charset="0"/>
                <a:ea typeface="Roboto Condensed" panose="020B0604020202020204" charset="0"/>
              </a:rPr>
              <a:t>project</a:t>
            </a:r>
            <a:r>
              <a:rPr lang="vi-VN" sz="3200" dirty="0">
                <a:solidFill>
                  <a:srgbClr val="3DEDE8"/>
                </a:solidFill>
                <a:latin typeface="Roboto Condensed" panose="020B0604020202020204" charset="0"/>
                <a:ea typeface="Roboto Condensed" panose="020B0604020202020204" charset="0"/>
              </a:rPr>
              <a:t> = </a:t>
            </a:r>
            <a:r>
              <a:rPr lang="vi-VN" sz="3200" dirty="0" err="1">
                <a:solidFill>
                  <a:srgbClr val="3DEDE8"/>
                </a:solidFill>
                <a:latin typeface="Roboto Condensed" panose="020B0604020202020204" charset="0"/>
                <a:ea typeface="Roboto Condensed" panose="020B0604020202020204" charset="0"/>
              </a:rPr>
              <a:t>rf.workspace</a:t>
            </a:r>
            <a:r>
              <a:rPr lang="vi-VN" sz="3200" dirty="0">
                <a:solidFill>
                  <a:srgbClr val="3DEDE8"/>
                </a:solidFill>
                <a:latin typeface="Roboto Condensed" panose="020B0604020202020204" charset="0"/>
                <a:ea typeface="Roboto Condensed" panose="020B0604020202020204" charset="0"/>
              </a:rPr>
              <a:t>("</a:t>
            </a:r>
            <a:r>
              <a:rPr lang="vi-VN" sz="3200" dirty="0" err="1">
                <a:solidFill>
                  <a:srgbClr val="3DEDE8"/>
                </a:solidFill>
                <a:latin typeface="Roboto Condensed" panose="020B0604020202020204" charset="0"/>
                <a:ea typeface="Roboto Condensed" panose="020B0604020202020204" charset="0"/>
              </a:rPr>
              <a:t>object-mfpha</a:t>
            </a:r>
            <a:r>
              <a:rPr lang="vi-VN" sz="3200" dirty="0">
                <a:solidFill>
                  <a:srgbClr val="3DEDE8"/>
                </a:solidFill>
                <a:latin typeface="Roboto Condensed" panose="020B0604020202020204" charset="0"/>
                <a:ea typeface="Roboto Condensed" panose="020B0604020202020204" charset="0"/>
              </a:rPr>
              <a:t>").</a:t>
            </a:r>
            <a:r>
              <a:rPr lang="vi-VN" sz="3200" dirty="0" err="1">
                <a:solidFill>
                  <a:srgbClr val="3DEDE8"/>
                </a:solidFill>
                <a:latin typeface="Roboto Condensed" panose="020B0604020202020204" charset="0"/>
                <a:ea typeface="Roboto Condensed" panose="020B0604020202020204" charset="0"/>
              </a:rPr>
              <a:t>project</a:t>
            </a:r>
            <a:r>
              <a:rPr lang="vi-VN" sz="3200" dirty="0">
                <a:solidFill>
                  <a:srgbClr val="3DEDE8"/>
                </a:solidFill>
                <a:latin typeface="Roboto Condensed" panose="020B0604020202020204" charset="0"/>
                <a:ea typeface="Roboto Condensed" panose="020B0604020202020204" charset="0"/>
              </a:rPr>
              <a:t>("</a:t>
            </a:r>
            <a:r>
              <a:rPr lang="vi-VN" sz="3200" dirty="0" err="1">
                <a:solidFill>
                  <a:srgbClr val="3DEDE8"/>
                </a:solidFill>
                <a:latin typeface="Roboto Condensed" panose="020B0604020202020204" charset="0"/>
                <a:ea typeface="Roboto Condensed" panose="020B0604020202020204" charset="0"/>
              </a:rPr>
              <a:t>facemask-detection-nyuzn</a:t>
            </a:r>
            <a:r>
              <a:rPr lang="vi-VN" sz="3200" dirty="0">
                <a:solidFill>
                  <a:srgbClr val="3DEDE8"/>
                </a:solidFill>
                <a:latin typeface="Roboto Condensed" panose="020B0604020202020204" charset="0"/>
                <a:ea typeface="Roboto Condensed" panose="020B0604020202020204" charset="0"/>
              </a:rPr>
              <a:t>")</a:t>
            </a:r>
          </a:p>
          <a:p>
            <a:r>
              <a:rPr lang="vi-VN" sz="3200" dirty="0" err="1">
                <a:solidFill>
                  <a:srgbClr val="3DEDE8"/>
                </a:solidFill>
                <a:latin typeface="Roboto Condensed" panose="020B0604020202020204" charset="0"/>
                <a:ea typeface="Roboto Condensed" panose="020B0604020202020204" charset="0"/>
              </a:rPr>
              <a:t>version</a:t>
            </a:r>
            <a:r>
              <a:rPr lang="vi-VN" sz="3200" dirty="0">
                <a:solidFill>
                  <a:srgbClr val="3DEDE8"/>
                </a:solidFill>
                <a:latin typeface="Roboto Condensed" panose="020B0604020202020204" charset="0"/>
                <a:ea typeface="Roboto Condensed" panose="020B0604020202020204" charset="0"/>
              </a:rPr>
              <a:t> = </a:t>
            </a:r>
            <a:r>
              <a:rPr lang="vi-VN" sz="3200" dirty="0" err="1">
                <a:solidFill>
                  <a:srgbClr val="3DEDE8"/>
                </a:solidFill>
                <a:latin typeface="Roboto Condensed" panose="020B0604020202020204" charset="0"/>
                <a:ea typeface="Roboto Condensed" panose="020B0604020202020204" charset="0"/>
              </a:rPr>
              <a:t>project.version</a:t>
            </a:r>
            <a:r>
              <a:rPr lang="vi-VN" sz="3200" dirty="0">
                <a:solidFill>
                  <a:srgbClr val="3DEDE8"/>
                </a:solidFill>
                <a:latin typeface="Roboto Condensed" panose="020B0604020202020204" charset="0"/>
                <a:ea typeface="Roboto Condensed" panose="020B0604020202020204" charset="0"/>
              </a:rPr>
              <a:t>(4)</a:t>
            </a:r>
          </a:p>
          <a:p>
            <a:r>
              <a:rPr lang="vi-VN" sz="3200" dirty="0" err="1">
                <a:solidFill>
                  <a:srgbClr val="3DEDE8"/>
                </a:solidFill>
                <a:latin typeface="Roboto Condensed" panose="020B0604020202020204" charset="0"/>
                <a:ea typeface="Roboto Condensed" panose="020B0604020202020204" charset="0"/>
              </a:rPr>
              <a:t>dataset</a:t>
            </a:r>
            <a:r>
              <a:rPr lang="vi-VN" sz="3200" dirty="0">
                <a:solidFill>
                  <a:srgbClr val="3DEDE8"/>
                </a:solidFill>
                <a:latin typeface="Roboto Condensed" panose="020B0604020202020204" charset="0"/>
                <a:ea typeface="Roboto Condensed" panose="020B0604020202020204" charset="0"/>
              </a:rPr>
              <a:t> = </a:t>
            </a:r>
            <a:r>
              <a:rPr lang="vi-VN" sz="3200" dirty="0" err="1">
                <a:solidFill>
                  <a:srgbClr val="3DEDE8"/>
                </a:solidFill>
                <a:latin typeface="Roboto Condensed" panose="020B0604020202020204" charset="0"/>
                <a:ea typeface="Roboto Condensed" panose="020B0604020202020204" charset="0"/>
              </a:rPr>
              <a:t>version.download</a:t>
            </a:r>
            <a:r>
              <a:rPr lang="vi-VN" sz="3200" dirty="0">
                <a:solidFill>
                  <a:srgbClr val="3DEDE8"/>
                </a:solidFill>
                <a:latin typeface="Roboto Condensed" panose="020B0604020202020204" charset="0"/>
                <a:ea typeface="Roboto Condensed" panose="020B0604020202020204" charset="0"/>
              </a:rPr>
              <a:t>("yolov8")  </a:t>
            </a:r>
          </a:p>
          <a:p>
            <a:r>
              <a:rPr lang="vi-VN" sz="3200" dirty="0">
                <a:solidFill>
                  <a:srgbClr val="3DEDE8"/>
                </a:solidFill>
                <a:latin typeface="Roboto Condensed" panose="020B0604020202020204" charset="0"/>
                <a:ea typeface="Roboto Condensed" panose="020B0604020202020204" charset="0"/>
              </a:rPr>
              <a:t>Huấn Luyện Mô Hình bằng YOLOv8 và cụ thể hơn là YOLOv8 </a:t>
            </a:r>
            <a:r>
              <a:rPr lang="vi-VN" sz="3200" dirty="0" err="1">
                <a:solidFill>
                  <a:srgbClr val="3DEDE8"/>
                </a:solidFill>
                <a:latin typeface="Roboto Condensed" panose="020B0604020202020204" charset="0"/>
                <a:ea typeface="Roboto Condensed" panose="020B0604020202020204" charset="0"/>
              </a:rPr>
              <a:t>medium</a:t>
            </a:r>
            <a:endParaRPr lang="vi-VN" sz="3200" dirty="0">
              <a:solidFill>
                <a:srgbClr val="3DEDE8"/>
              </a:solidFill>
              <a:latin typeface="Roboto Condensed" panose="020B0604020202020204" charset="0"/>
              <a:ea typeface="Roboto Condensed" panose="020B0604020202020204" charset="0"/>
            </a:endParaRPr>
          </a:p>
          <a:p>
            <a:r>
              <a:rPr lang="vi-VN" sz="3200" dirty="0">
                <a:solidFill>
                  <a:srgbClr val="3DEDE8"/>
                </a:solidFill>
                <a:latin typeface="Roboto Condensed" panose="020B0604020202020204" charset="0"/>
                <a:ea typeface="Roboto Condensed" panose="020B0604020202020204" charset="0"/>
              </a:rPr>
              <a:t>!</a:t>
            </a:r>
            <a:r>
              <a:rPr lang="vi-VN" sz="3200" dirty="0" err="1">
                <a:solidFill>
                  <a:srgbClr val="3DEDE8"/>
                </a:solidFill>
                <a:latin typeface="Roboto Condensed" panose="020B0604020202020204" charset="0"/>
                <a:ea typeface="Roboto Condensed" panose="020B0604020202020204" charset="0"/>
              </a:rPr>
              <a:t>yolo</a:t>
            </a:r>
            <a:r>
              <a:rPr lang="vi-VN" sz="3200" dirty="0">
                <a:solidFill>
                  <a:srgbClr val="3DEDE8"/>
                </a:solidFill>
                <a:latin typeface="Roboto Condensed" panose="020B0604020202020204" charset="0"/>
                <a:ea typeface="Roboto Condensed" panose="020B0604020202020204" charset="0"/>
              </a:rPr>
              <a:t> </a:t>
            </a:r>
            <a:r>
              <a:rPr lang="vi-VN" sz="3200" dirty="0" err="1">
                <a:solidFill>
                  <a:srgbClr val="3DEDE8"/>
                </a:solidFill>
                <a:latin typeface="Roboto Condensed" panose="020B0604020202020204" charset="0"/>
                <a:ea typeface="Roboto Condensed" panose="020B0604020202020204" charset="0"/>
              </a:rPr>
              <a:t>task</a:t>
            </a:r>
            <a:r>
              <a:rPr lang="vi-VN" sz="3200" dirty="0">
                <a:solidFill>
                  <a:srgbClr val="3DEDE8"/>
                </a:solidFill>
                <a:latin typeface="Roboto Condensed" panose="020B0604020202020204" charset="0"/>
                <a:ea typeface="Roboto Condensed" panose="020B0604020202020204" charset="0"/>
              </a:rPr>
              <a:t>=</a:t>
            </a:r>
            <a:r>
              <a:rPr lang="vi-VN" sz="3200" dirty="0" err="1">
                <a:solidFill>
                  <a:srgbClr val="3DEDE8"/>
                </a:solidFill>
                <a:latin typeface="Roboto Condensed" panose="020B0604020202020204" charset="0"/>
                <a:ea typeface="Roboto Condensed" panose="020B0604020202020204" charset="0"/>
              </a:rPr>
              <a:t>detect</a:t>
            </a:r>
            <a:r>
              <a:rPr lang="vi-VN" sz="3200" dirty="0">
                <a:solidFill>
                  <a:srgbClr val="3DEDE8"/>
                </a:solidFill>
                <a:latin typeface="Roboto Condensed" panose="020B0604020202020204" charset="0"/>
                <a:ea typeface="Roboto Condensed" panose="020B0604020202020204" charset="0"/>
              </a:rPr>
              <a:t> </a:t>
            </a:r>
            <a:r>
              <a:rPr lang="vi-VN" sz="3200" dirty="0" err="1">
                <a:solidFill>
                  <a:srgbClr val="3DEDE8"/>
                </a:solidFill>
                <a:latin typeface="Roboto Condensed" panose="020B0604020202020204" charset="0"/>
                <a:ea typeface="Roboto Condensed" panose="020B0604020202020204" charset="0"/>
              </a:rPr>
              <a:t>mode</a:t>
            </a:r>
            <a:r>
              <a:rPr lang="vi-VN" sz="3200" dirty="0">
                <a:solidFill>
                  <a:srgbClr val="3DEDE8"/>
                </a:solidFill>
                <a:latin typeface="Roboto Condensed" panose="020B0604020202020204" charset="0"/>
                <a:ea typeface="Roboto Condensed" panose="020B0604020202020204" charset="0"/>
              </a:rPr>
              <a:t>=</a:t>
            </a:r>
            <a:r>
              <a:rPr lang="vi-VN" sz="3200" dirty="0" err="1">
                <a:solidFill>
                  <a:srgbClr val="3DEDE8"/>
                </a:solidFill>
                <a:latin typeface="Roboto Condensed" panose="020B0604020202020204" charset="0"/>
                <a:ea typeface="Roboto Condensed" panose="020B0604020202020204" charset="0"/>
              </a:rPr>
              <a:t>train</a:t>
            </a:r>
            <a:r>
              <a:rPr lang="vi-VN" sz="3200" dirty="0">
                <a:solidFill>
                  <a:srgbClr val="3DEDE8"/>
                </a:solidFill>
                <a:latin typeface="Roboto Condensed" panose="020B0604020202020204" charset="0"/>
                <a:ea typeface="Roboto Condensed" panose="020B0604020202020204" charset="0"/>
              </a:rPr>
              <a:t> model=yolov8m.pt </a:t>
            </a:r>
            <a:r>
              <a:rPr lang="vi-VN" sz="3200" dirty="0" err="1">
                <a:solidFill>
                  <a:srgbClr val="3DEDE8"/>
                </a:solidFill>
                <a:latin typeface="Roboto Condensed" panose="020B0604020202020204" charset="0"/>
                <a:ea typeface="Roboto Condensed" panose="020B0604020202020204" charset="0"/>
              </a:rPr>
              <a:t>data</a:t>
            </a:r>
            <a:r>
              <a:rPr lang="vi-VN" sz="3200" dirty="0">
                <a:solidFill>
                  <a:srgbClr val="3DEDE8"/>
                </a:solidFill>
                <a:latin typeface="Roboto Condensed" panose="020B0604020202020204" charset="0"/>
                <a:ea typeface="Roboto Condensed" panose="020B0604020202020204" charset="0"/>
              </a:rPr>
              <a:t>=/</a:t>
            </a:r>
            <a:r>
              <a:rPr lang="vi-VN" sz="3200" dirty="0" err="1">
                <a:solidFill>
                  <a:srgbClr val="3DEDE8"/>
                </a:solidFill>
                <a:latin typeface="Roboto Condensed" panose="020B0604020202020204" charset="0"/>
                <a:ea typeface="Roboto Condensed" panose="020B0604020202020204" charset="0"/>
              </a:rPr>
              <a:t>kaggle</a:t>
            </a:r>
            <a:r>
              <a:rPr lang="vi-VN" sz="3200" dirty="0">
                <a:solidFill>
                  <a:srgbClr val="3DEDE8"/>
                </a:solidFill>
                <a:latin typeface="Roboto Condensed" panose="020B0604020202020204" charset="0"/>
                <a:ea typeface="Roboto Condensed" panose="020B0604020202020204" charset="0"/>
              </a:rPr>
              <a:t>/</a:t>
            </a:r>
            <a:r>
              <a:rPr lang="vi-VN" sz="3200" dirty="0" err="1">
                <a:solidFill>
                  <a:srgbClr val="3DEDE8"/>
                </a:solidFill>
                <a:latin typeface="Roboto Condensed" panose="020B0604020202020204" charset="0"/>
                <a:ea typeface="Roboto Condensed" panose="020B0604020202020204" charset="0"/>
              </a:rPr>
              <a:t>working</a:t>
            </a:r>
            <a:r>
              <a:rPr lang="vi-VN" sz="3200" dirty="0">
                <a:solidFill>
                  <a:srgbClr val="3DEDE8"/>
                </a:solidFill>
                <a:latin typeface="Roboto Condensed" panose="020B0604020202020204" charset="0"/>
                <a:ea typeface="Roboto Condensed" panose="020B0604020202020204" charset="0"/>
              </a:rPr>
              <a:t>/facemask-detection-4/</a:t>
            </a:r>
            <a:r>
              <a:rPr lang="vi-VN" sz="3200" dirty="0" err="1">
                <a:solidFill>
                  <a:srgbClr val="3DEDE8"/>
                </a:solidFill>
                <a:latin typeface="Roboto Condensed" panose="020B0604020202020204" charset="0"/>
                <a:ea typeface="Roboto Condensed" panose="020B0604020202020204" charset="0"/>
              </a:rPr>
              <a:t>data.yaml</a:t>
            </a:r>
            <a:r>
              <a:rPr lang="vi-VN" sz="3200" dirty="0">
                <a:solidFill>
                  <a:srgbClr val="3DEDE8"/>
                </a:solidFill>
                <a:latin typeface="Roboto Condensed" panose="020B0604020202020204" charset="0"/>
                <a:ea typeface="Roboto Condensed" panose="020B0604020202020204" charset="0"/>
              </a:rPr>
              <a:t> </a:t>
            </a:r>
            <a:r>
              <a:rPr lang="vi-VN" sz="3200" dirty="0" err="1">
                <a:solidFill>
                  <a:srgbClr val="3DEDE8"/>
                </a:solidFill>
                <a:latin typeface="Roboto Condensed" panose="020B0604020202020204" charset="0"/>
                <a:ea typeface="Roboto Condensed" panose="020B0604020202020204" charset="0"/>
              </a:rPr>
              <a:t>epochs</a:t>
            </a:r>
            <a:r>
              <a:rPr lang="vi-VN" sz="3200" dirty="0">
                <a:solidFill>
                  <a:srgbClr val="3DEDE8"/>
                </a:solidFill>
                <a:latin typeface="Roboto Condensed" panose="020B0604020202020204" charset="0"/>
                <a:ea typeface="Roboto Condensed" panose="020B0604020202020204" charset="0"/>
              </a:rPr>
              <a:t>=100 </a:t>
            </a:r>
            <a:r>
              <a:rPr lang="vi-VN" sz="3200" dirty="0" err="1">
                <a:solidFill>
                  <a:srgbClr val="3DEDE8"/>
                </a:solidFill>
                <a:latin typeface="Roboto Condensed" panose="020B0604020202020204" charset="0"/>
                <a:ea typeface="Roboto Condensed" panose="020B0604020202020204" charset="0"/>
              </a:rPr>
              <a:t>batch</a:t>
            </a:r>
            <a:r>
              <a:rPr lang="vi-VN" sz="3200" dirty="0">
                <a:solidFill>
                  <a:srgbClr val="3DEDE8"/>
                </a:solidFill>
                <a:latin typeface="Roboto Condensed" panose="020B0604020202020204" charset="0"/>
                <a:ea typeface="Roboto Condensed" panose="020B0604020202020204" charset="0"/>
              </a:rPr>
              <a:t>=32 </a:t>
            </a:r>
            <a:r>
              <a:rPr lang="vi-VN" sz="3200" dirty="0" err="1">
                <a:solidFill>
                  <a:srgbClr val="3DEDE8"/>
                </a:solidFill>
                <a:latin typeface="Roboto Condensed" panose="020B0604020202020204" charset="0"/>
                <a:ea typeface="Roboto Condensed" panose="020B0604020202020204" charset="0"/>
              </a:rPr>
              <a:t>imgsz</a:t>
            </a:r>
            <a:r>
              <a:rPr lang="vi-VN" sz="3200" dirty="0">
                <a:solidFill>
                  <a:srgbClr val="3DEDE8"/>
                </a:solidFill>
                <a:latin typeface="Roboto Condensed" panose="020B0604020202020204" charset="0"/>
                <a:ea typeface="Roboto Condensed" panose="020B0604020202020204" charset="0"/>
              </a:rPr>
              <a:t>=640 </a:t>
            </a:r>
            <a:r>
              <a:rPr lang="vi-VN" sz="3200" dirty="0" err="1">
                <a:solidFill>
                  <a:srgbClr val="3DEDE8"/>
                </a:solidFill>
                <a:latin typeface="Roboto Condensed" panose="020B0604020202020204" charset="0"/>
                <a:ea typeface="Roboto Condensed" panose="020B0604020202020204" charset="0"/>
              </a:rPr>
              <a:t>device</a:t>
            </a:r>
            <a:r>
              <a:rPr lang="vi-VN" sz="3200" dirty="0">
                <a:solidFill>
                  <a:srgbClr val="3DEDE8"/>
                </a:solidFill>
                <a:latin typeface="Roboto Condensed" panose="020B0604020202020204" charset="0"/>
                <a:ea typeface="Roboto Condensed" panose="020B0604020202020204" charset="0"/>
              </a:rPr>
              <a:t>=0 </a:t>
            </a:r>
            <a:r>
              <a:rPr lang="vi-VN" sz="3200" dirty="0" err="1">
                <a:solidFill>
                  <a:srgbClr val="3DEDE8"/>
                </a:solidFill>
                <a:latin typeface="Roboto Condensed" panose="020B0604020202020204" charset="0"/>
                <a:ea typeface="Roboto Condensed" panose="020B0604020202020204" charset="0"/>
              </a:rPr>
              <a:t>patience</a:t>
            </a:r>
            <a:r>
              <a:rPr lang="vi-VN" sz="3200" dirty="0">
                <a:solidFill>
                  <a:srgbClr val="3DEDE8"/>
                </a:solidFill>
                <a:latin typeface="Roboto Condensed" panose="020B0604020202020204" charset="0"/>
                <a:ea typeface="Roboto Condensed" panose="020B0604020202020204" charset="0"/>
              </a:rPr>
              <a:t>=10</a:t>
            </a:r>
          </a:p>
          <a:p>
            <a:r>
              <a:rPr lang="vi-VN" sz="3200" dirty="0">
                <a:solidFill>
                  <a:srgbClr val="3DEDE8"/>
                </a:solidFill>
                <a:latin typeface="Roboto Condensed" panose="020B0604020202020204" charset="0"/>
                <a:ea typeface="Roboto Condensed" panose="020B0604020202020204" charset="0"/>
              </a:rPr>
              <a:t>Nén và lưu kết quả </a:t>
            </a:r>
          </a:p>
        </p:txBody>
      </p:sp>
    </p:spTree>
    <p:extLst>
      <p:ext uri="{BB962C8B-B14F-4D97-AF65-F5344CB8AC3E}">
        <p14:creationId xmlns:p14="http://schemas.microsoft.com/office/powerpoint/2010/main" val="480939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962400" y="66897"/>
            <a:ext cx="121314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
        <p:nvSpPr>
          <p:cNvPr id="9" name="TextBox 9"/>
          <p:cNvSpPr txBox="1"/>
          <p:nvPr/>
        </p:nvSpPr>
        <p:spPr>
          <a:xfrm>
            <a:off x="2286000" y="1254998"/>
            <a:ext cx="7924800" cy="602729"/>
          </a:xfrm>
          <a:prstGeom prst="rect">
            <a:avLst/>
          </a:prstGeom>
        </p:spPr>
        <p:txBody>
          <a:bodyPr wrap="square" lIns="0" tIns="0" rIns="0" bIns="0" rtlCol="0" anchor="t">
            <a:spAutoFit/>
          </a:bodyPr>
          <a:lstStyle/>
          <a:p>
            <a:pPr algn="l">
              <a:lnSpc>
                <a:spcPts val="4679"/>
              </a:lnSpc>
            </a:pPr>
            <a:r>
              <a:rPr lang="en-US" sz="3999" b="1" spc="199" dirty="0" err="1">
                <a:solidFill>
                  <a:srgbClr val="AEFEFF"/>
                </a:solidFill>
                <a:latin typeface="Roboto Condensed"/>
                <a:ea typeface="Roboto Condensed"/>
                <a:cs typeface="Roboto Condensed"/>
                <a:sym typeface="Roboto Condensed"/>
              </a:rPr>
              <a:t>Huấn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Luyện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Mô</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Hình</a:t>
            </a:r>
            <a:endParaRPr lang="en-US" sz="3999" b="1" spc="199" dirty="0">
              <a:solidFill>
                <a:srgbClr val="AEFEFF"/>
              </a:solidFill>
              <a:latin typeface="Roboto Condensed"/>
              <a:ea typeface="Roboto Condensed"/>
              <a:cs typeface="Roboto Condensed"/>
              <a:sym typeface="Roboto Condense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Hộp Văn bản 18">
            <a:extLst>
              <a:ext uri="{FF2B5EF4-FFF2-40B4-BE49-F238E27FC236}">
                <a16:creationId xmlns:a16="http://schemas.microsoft.com/office/drawing/2014/main" id="{E3AD64D1-5AFE-2137-4A30-0C908EBE41E1}"/>
              </a:ext>
            </a:extLst>
          </p:cNvPr>
          <p:cNvSpPr txBox="1"/>
          <p:nvPr/>
        </p:nvSpPr>
        <p:spPr>
          <a:xfrm>
            <a:off x="2286000" y="2387841"/>
            <a:ext cx="14886487" cy="2954655"/>
          </a:xfrm>
          <a:prstGeom prst="rect">
            <a:avLst/>
          </a:prstGeom>
          <a:noFill/>
        </p:spPr>
        <p:txBody>
          <a:bodyPr wrap="square" rtlCol="0">
            <a:spAutoFit/>
          </a:bodyPr>
          <a:lstStyle/>
          <a:p>
            <a:r>
              <a:rPr lang="vi-VN" sz="2400" dirty="0">
                <a:solidFill>
                  <a:srgbClr val="3DEDE8"/>
                </a:solidFill>
                <a:latin typeface="Roboto Condensed" panose="020B0604020202020204" charset="0"/>
                <a:ea typeface="Roboto Condensed" panose="020B0604020202020204" charset="0"/>
              </a:rPr>
              <a:t>Cài đặt các thư viện </a:t>
            </a:r>
            <a:r>
              <a:rPr lang="vi-VN" sz="2400" dirty="0" err="1">
                <a:solidFill>
                  <a:srgbClr val="3DEDE8"/>
                </a:solidFill>
                <a:latin typeface="Roboto Condensed" panose="020B0604020202020204" charset="0"/>
                <a:ea typeface="Roboto Condensed" panose="020B0604020202020204" charset="0"/>
              </a:rPr>
              <a:t>Ultralytics</a:t>
            </a:r>
            <a:endParaRPr lang="vi-VN" sz="2400" dirty="0">
              <a:solidFill>
                <a:srgbClr val="3DEDE8"/>
              </a:solidFill>
              <a:latin typeface="Roboto Condensed" panose="020B0604020202020204" charset="0"/>
              <a:ea typeface="Roboto Condensed" panose="020B0604020202020204" charset="0"/>
            </a:endParaRPr>
          </a:p>
          <a:p>
            <a:pPr indent="457200" algn="just">
              <a:lnSpc>
                <a:spcPct val="150000"/>
              </a:lnSpc>
              <a:spcBef>
                <a:spcPts val="600"/>
              </a:spcBef>
              <a:spcAft>
                <a:spcPts val="600"/>
              </a:spcAft>
            </a:pP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from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IPython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import display</a:t>
            </a:r>
            <a:endPar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display.clear_output</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a:t>
            </a:r>
            <a:endPar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import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ultralytics</a:t>
            </a:r>
            <a:endPar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r>
              <a:rPr lang="en-US" sz="2400" kern="0" dirty="0" err="1">
                <a:solidFill>
                  <a:srgbClr val="3DEDE8"/>
                </a:solidFill>
                <a:effectLst/>
                <a:latin typeface="Roboto Condensed" panose="020B0604020202020204" charset="0"/>
                <a:ea typeface="Roboto Condensed" panose="020B0604020202020204" charset="0"/>
              </a:rPr>
              <a:t>ultralytics.checks</a:t>
            </a:r>
            <a:r>
              <a:rPr lang="en-US" sz="2400" kern="0" dirty="0">
                <a:solidFill>
                  <a:srgbClr val="3DEDE8"/>
                </a:solidFill>
                <a:effectLst/>
                <a:latin typeface="Roboto Condensed" panose="020B0604020202020204" charset="0"/>
                <a:ea typeface="Roboto Condensed" panose="020B0604020202020204" charset="0"/>
              </a:rPr>
              <a:t>() </a:t>
            </a:r>
            <a:endParaRPr lang="vi-VN" sz="2400" dirty="0">
              <a:solidFill>
                <a:srgbClr val="3DEDE8"/>
              </a:solidFill>
              <a:latin typeface="Roboto Condensed" panose="020B0604020202020204" charset="0"/>
              <a:ea typeface="Roboto Condensed" panose="020B0604020202020204" charset="0"/>
            </a:endParaRPr>
          </a:p>
        </p:txBody>
      </p:sp>
      <p:pic>
        <p:nvPicPr>
          <p:cNvPr id="3" name="Hình ảnh 2">
            <a:extLst>
              <a:ext uri="{FF2B5EF4-FFF2-40B4-BE49-F238E27FC236}">
                <a16:creationId xmlns:a16="http://schemas.microsoft.com/office/drawing/2014/main" id="{8566F173-30C9-0D59-A1D5-A43CC7133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5754617"/>
            <a:ext cx="12003175" cy="2476846"/>
          </a:xfrm>
          <a:prstGeom prst="rect">
            <a:avLst/>
          </a:prstGeom>
        </p:spPr>
      </p:pic>
    </p:spTree>
    <p:extLst>
      <p:ext uri="{BB962C8B-B14F-4D97-AF65-F5344CB8AC3E}">
        <p14:creationId xmlns:p14="http://schemas.microsoft.com/office/powerpoint/2010/main" val="237723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962400" y="66897"/>
            <a:ext cx="121314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
        <p:nvSpPr>
          <p:cNvPr id="9" name="TextBox 9"/>
          <p:cNvSpPr txBox="1"/>
          <p:nvPr/>
        </p:nvSpPr>
        <p:spPr>
          <a:xfrm>
            <a:off x="2286000" y="1254998"/>
            <a:ext cx="7924800" cy="602729"/>
          </a:xfrm>
          <a:prstGeom prst="rect">
            <a:avLst/>
          </a:prstGeom>
        </p:spPr>
        <p:txBody>
          <a:bodyPr wrap="square" lIns="0" tIns="0" rIns="0" bIns="0" rtlCol="0" anchor="t">
            <a:spAutoFit/>
          </a:bodyPr>
          <a:lstStyle/>
          <a:p>
            <a:pPr algn="l">
              <a:lnSpc>
                <a:spcPts val="4679"/>
              </a:lnSpc>
            </a:pPr>
            <a:r>
              <a:rPr lang="en-US" sz="3999" b="1" spc="199" dirty="0" err="1">
                <a:solidFill>
                  <a:srgbClr val="AEFEFF"/>
                </a:solidFill>
                <a:latin typeface="Roboto Condensed"/>
                <a:ea typeface="Roboto Condensed"/>
                <a:cs typeface="Roboto Condensed"/>
                <a:sym typeface="Roboto Condensed"/>
              </a:rPr>
              <a:t>Tải</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bộ</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dữ</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liệu</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từ</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Roboflow</a:t>
            </a:r>
            <a:endParaRPr lang="en-US" sz="3999" b="1" spc="199" dirty="0">
              <a:solidFill>
                <a:srgbClr val="AEFEFF"/>
              </a:solidFill>
              <a:latin typeface="Roboto Condensed"/>
              <a:ea typeface="Roboto Condensed"/>
              <a:cs typeface="Roboto Condensed"/>
              <a:sym typeface="Roboto Condense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Hộp Văn bản 18">
            <a:extLst>
              <a:ext uri="{FF2B5EF4-FFF2-40B4-BE49-F238E27FC236}">
                <a16:creationId xmlns:a16="http://schemas.microsoft.com/office/drawing/2014/main" id="{E3AD64D1-5AFE-2137-4A30-0C908EBE41E1}"/>
              </a:ext>
            </a:extLst>
          </p:cNvPr>
          <p:cNvSpPr txBox="1"/>
          <p:nvPr/>
        </p:nvSpPr>
        <p:spPr>
          <a:xfrm>
            <a:off x="2133600" y="1920375"/>
            <a:ext cx="14886487" cy="3924151"/>
          </a:xfrm>
          <a:prstGeom prst="rect">
            <a:avLst/>
          </a:prstGeom>
          <a:noFill/>
        </p:spPr>
        <p:txBody>
          <a:bodyPr wrap="square" rtlCol="0">
            <a:spAutoFit/>
          </a:bodyPr>
          <a:lstStyle/>
          <a:p>
            <a:pPr indent="457200" algn="just">
              <a:lnSpc>
                <a:spcPct val="150000"/>
              </a:lnSpc>
              <a:spcBef>
                <a:spcPts val="600"/>
              </a:spcBef>
              <a:spcAft>
                <a:spcPts val="600"/>
              </a:spcAft>
            </a:pP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!pip install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roboflow</a:t>
            </a:r>
            <a:endPar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from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roboflow</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import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Roboflow</a:t>
            </a:r>
            <a:endPar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rf =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Roboflow</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api_key</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="DSliZq2pHPerHad2ElT2")</a:t>
            </a:r>
            <a:endPar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project =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rf.workspace</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("object-</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mfpha</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").project("facemask-detection-</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nyuzn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a:t>
            </a:r>
            <a:endPar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version =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project.version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(4)</a:t>
            </a:r>
            <a:endParaRPr lang="vi-VN"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r>
              <a:rPr lang="en-US" sz="2400" kern="0" dirty="0">
                <a:solidFill>
                  <a:srgbClr val="3DEDE8"/>
                </a:solidFill>
                <a:effectLst/>
                <a:latin typeface="Roboto Condensed" panose="020B0604020202020204" charset="0"/>
                <a:ea typeface="Roboto Condensed" panose="020B0604020202020204" charset="0"/>
              </a:rPr>
              <a:t>dataset = </a:t>
            </a:r>
            <a:r>
              <a:rPr lang="en-US" sz="2400" kern="0" dirty="0" err="1">
                <a:solidFill>
                  <a:srgbClr val="3DEDE8"/>
                </a:solidFill>
                <a:effectLst/>
                <a:latin typeface="Roboto Condensed" panose="020B0604020202020204" charset="0"/>
                <a:ea typeface="Roboto Condensed" panose="020B0604020202020204" charset="0"/>
              </a:rPr>
              <a:t>version.download</a:t>
            </a:r>
            <a:r>
              <a:rPr lang="en-US" sz="2400" kern="0" dirty="0">
                <a:solidFill>
                  <a:srgbClr val="3DEDE8"/>
                </a:solidFill>
                <a:effectLst/>
                <a:latin typeface="Roboto Condensed" panose="020B0604020202020204" charset="0"/>
                <a:ea typeface="Roboto Condensed" panose="020B0604020202020204" charset="0"/>
              </a:rPr>
              <a:t>("yolov8") </a:t>
            </a:r>
            <a:endParaRPr lang="vi-VN" sz="3200" dirty="0">
              <a:solidFill>
                <a:srgbClr val="3DEDE8"/>
              </a:solidFill>
              <a:latin typeface="Roboto Condensed" panose="020B0604020202020204" charset="0"/>
              <a:ea typeface="Roboto Condensed" panose="020B0604020202020204" charset="0"/>
            </a:endParaRPr>
          </a:p>
        </p:txBody>
      </p:sp>
      <p:pic>
        <p:nvPicPr>
          <p:cNvPr id="3" name="Hình ảnh 2">
            <a:extLst>
              <a:ext uri="{FF2B5EF4-FFF2-40B4-BE49-F238E27FC236}">
                <a16:creationId xmlns:a16="http://schemas.microsoft.com/office/drawing/2014/main" id="{8566F173-30C9-0D59-A1D5-A43CC713305B}"/>
              </a:ext>
            </a:extLst>
          </p:cNvPr>
          <p:cNvPicPr>
            <a:picLocks noChangeAspect="1"/>
          </p:cNvPicPr>
          <p:nvPr/>
        </p:nvPicPr>
        <p:blipFill>
          <a:blip r:embed="rId4">
            <a:extLst>
              <a:ext uri="{28A0092B-C50C-407E-A947-70E740481C1C}">
                <a14:useLocalDpi xmlns:a14="http://schemas.microsoft.com/office/drawing/2010/main" val="0"/>
              </a:ext>
            </a:extLst>
          </a:blip>
          <a:srcRect t="29062"/>
          <a:stretch/>
        </p:blipFill>
        <p:spPr>
          <a:xfrm>
            <a:off x="2286000" y="6247154"/>
            <a:ext cx="13807887" cy="2971957"/>
          </a:xfrm>
          <a:prstGeom prst="rect">
            <a:avLst/>
          </a:prstGeom>
        </p:spPr>
      </p:pic>
    </p:spTree>
    <p:extLst>
      <p:ext uri="{BB962C8B-B14F-4D97-AF65-F5344CB8AC3E}">
        <p14:creationId xmlns:p14="http://schemas.microsoft.com/office/powerpoint/2010/main" val="236248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962400" y="66897"/>
            <a:ext cx="121314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
        <p:nvSpPr>
          <p:cNvPr id="9" name="TextBox 9"/>
          <p:cNvSpPr txBox="1"/>
          <p:nvPr/>
        </p:nvSpPr>
        <p:spPr>
          <a:xfrm>
            <a:off x="2240055" y="1294786"/>
            <a:ext cx="7924800" cy="602729"/>
          </a:xfrm>
          <a:prstGeom prst="rect">
            <a:avLst/>
          </a:prstGeom>
        </p:spPr>
        <p:txBody>
          <a:bodyPr wrap="square" lIns="0" tIns="0" rIns="0" bIns="0" rtlCol="0" anchor="t">
            <a:spAutoFit/>
          </a:bodyPr>
          <a:lstStyle/>
          <a:p>
            <a:pPr algn="l">
              <a:lnSpc>
                <a:spcPts val="4679"/>
              </a:lnSpc>
            </a:pPr>
            <a:r>
              <a:rPr lang="en-US" sz="3999" b="1" spc="199" dirty="0" err="1">
                <a:solidFill>
                  <a:srgbClr val="AEFEFF"/>
                </a:solidFill>
                <a:latin typeface="Roboto Condensed"/>
                <a:ea typeface="Roboto Condensed"/>
                <a:cs typeface="Roboto Condensed"/>
                <a:sym typeface="Roboto Condensed"/>
              </a:rPr>
              <a:t>Huấn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Luyện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Mô</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Hình</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với</a:t>
            </a:r>
            <a:r>
              <a:rPr lang="en-US" sz="3999" b="1" spc="199" dirty="0">
                <a:solidFill>
                  <a:srgbClr val="AEFEFF"/>
                </a:solidFill>
                <a:latin typeface="Roboto Condensed"/>
                <a:ea typeface="Roboto Condensed"/>
                <a:cs typeface="Roboto Condensed"/>
                <a:sym typeface="Roboto Condensed"/>
              </a:rPr>
              <a:t> YOLOv8m</a:t>
            </a: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Hộp Văn bản 18">
            <a:extLst>
              <a:ext uri="{FF2B5EF4-FFF2-40B4-BE49-F238E27FC236}">
                <a16:creationId xmlns:a16="http://schemas.microsoft.com/office/drawing/2014/main" id="{E3AD64D1-5AFE-2137-4A30-0C908EBE41E1}"/>
              </a:ext>
            </a:extLst>
          </p:cNvPr>
          <p:cNvSpPr txBox="1"/>
          <p:nvPr/>
        </p:nvSpPr>
        <p:spPr>
          <a:xfrm>
            <a:off x="2133600" y="1920375"/>
            <a:ext cx="14886487" cy="1313180"/>
          </a:xfrm>
          <a:prstGeom prst="rect">
            <a:avLst/>
          </a:prstGeom>
          <a:noFill/>
        </p:spPr>
        <p:txBody>
          <a:bodyPr wrap="square" rtlCol="0">
            <a:spAutoFit/>
          </a:bodyPr>
          <a:lstStyle/>
          <a:p>
            <a:pPr indent="457200" algn="just">
              <a:lnSpc>
                <a:spcPct val="150000"/>
              </a:lnSpc>
              <a:spcBef>
                <a:spcPts val="600"/>
              </a:spcBef>
              <a:spcAft>
                <a:spcPts val="600"/>
              </a:spcAft>
            </a:pPr>
            <a:r>
              <a:rPr lang="en-US" sz="2800" kern="0" dirty="0">
                <a:solidFill>
                  <a:srgbClr val="3DEDE8"/>
                </a:solidFill>
                <a:effectLst/>
                <a:latin typeface="Roboto Condensed" panose="020B0604020202020204" charset="0"/>
                <a:ea typeface="Roboto Condensed" panose="020B0604020202020204" charset="0"/>
              </a:rPr>
              <a:t>!yolo task=detect mode=train model=yolov8m.pt data=/</a:t>
            </a:r>
            <a:r>
              <a:rPr lang="en-US" sz="2800" kern="0" dirty="0" err="1">
                <a:solidFill>
                  <a:srgbClr val="3DEDE8"/>
                </a:solidFill>
                <a:effectLst/>
                <a:latin typeface="Roboto Condensed" panose="020B0604020202020204" charset="0"/>
                <a:ea typeface="Roboto Condensed" panose="020B0604020202020204" charset="0"/>
              </a:rPr>
              <a:t>kaggle</a:t>
            </a:r>
            <a:r>
              <a:rPr lang="en-US" sz="2800" kern="0" dirty="0">
                <a:solidFill>
                  <a:srgbClr val="3DEDE8"/>
                </a:solidFill>
                <a:effectLst/>
                <a:latin typeface="Roboto Condensed" panose="020B0604020202020204" charset="0"/>
                <a:ea typeface="Roboto Condensed" panose="020B0604020202020204" charset="0"/>
              </a:rPr>
              <a:t>/working/facemask-detection-4/</a:t>
            </a:r>
            <a:r>
              <a:rPr lang="en-US" sz="2800" kern="0" dirty="0" err="1">
                <a:solidFill>
                  <a:srgbClr val="3DEDE8"/>
                </a:solidFill>
                <a:effectLst/>
                <a:latin typeface="Roboto Condensed" panose="020B0604020202020204" charset="0"/>
                <a:ea typeface="Roboto Condensed" panose="020B0604020202020204" charset="0"/>
              </a:rPr>
              <a:t>data.yaml</a:t>
            </a:r>
            <a:r>
              <a:rPr lang="en-US" sz="2800" kern="0" dirty="0">
                <a:solidFill>
                  <a:srgbClr val="3DEDE8"/>
                </a:solidFill>
                <a:effectLst/>
                <a:latin typeface="Roboto Condensed" panose="020B0604020202020204" charset="0"/>
                <a:ea typeface="Roboto Condensed" panose="020B0604020202020204" charset="0"/>
              </a:rPr>
              <a:t> epochs=100 batch=32 </a:t>
            </a:r>
            <a:r>
              <a:rPr lang="en-US" sz="2800" kern="0" dirty="0" err="1">
                <a:solidFill>
                  <a:srgbClr val="3DEDE8"/>
                </a:solidFill>
                <a:effectLst/>
                <a:latin typeface="Roboto Condensed" panose="020B0604020202020204" charset="0"/>
                <a:ea typeface="Roboto Condensed" panose="020B0604020202020204" charset="0"/>
              </a:rPr>
              <a:t>imgsz</a:t>
            </a:r>
            <a:r>
              <a:rPr lang="en-US" sz="2800" kern="0" dirty="0">
                <a:solidFill>
                  <a:srgbClr val="3DEDE8"/>
                </a:solidFill>
                <a:effectLst/>
                <a:latin typeface="Roboto Condensed" panose="020B0604020202020204" charset="0"/>
                <a:ea typeface="Roboto Condensed" panose="020B0604020202020204" charset="0"/>
              </a:rPr>
              <a:t>=640 device=0 patience=10 </a:t>
            </a:r>
            <a:endParaRPr lang="vi-VN" sz="4400" dirty="0">
              <a:solidFill>
                <a:srgbClr val="3DEDE8"/>
              </a:solidFill>
              <a:latin typeface="Roboto Condensed" panose="020B0604020202020204" charset="0"/>
              <a:ea typeface="Roboto Condensed" panose="020B0604020202020204" charset="0"/>
            </a:endParaRPr>
          </a:p>
        </p:txBody>
      </p:sp>
      <p:pic>
        <p:nvPicPr>
          <p:cNvPr id="3" name="Hình ảnh 2">
            <a:extLst>
              <a:ext uri="{FF2B5EF4-FFF2-40B4-BE49-F238E27FC236}">
                <a16:creationId xmlns:a16="http://schemas.microsoft.com/office/drawing/2014/main" id="{8566F173-30C9-0D59-A1D5-A43CC713305B}"/>
              </a:ext>
            </a:extLst>
          </p:cNvPr>
          <p:cNvPicPr>
            <a:picLocks noChangeAspect="1"/>
          </p:cNvPicPr>
          <p:nvPr/>
        </p:nvPicPr>
        <p:blipFill>
          <a:blip r:embed="rId4">
            <a:extLst>
              <a:ext uri="{28A0092B-C50C-407E-A947-70E740481C1C}">
                <a14:useLocalDpi xmlns:a14="http://schemas.microsoft.com/office/drawing/2010/main" val="0"/>
              </a:ext>
            </a:extLst>
          </a:blip>
          <a:srcRect t="80002" b="-1719"/>
          <a:stretch/>
        </p:blipFill>
        <p:spPr>
          <a:xfrm>
            <a:off x="2240056" y="3580118"/>
            <a:ext cx="14780031" cy="1066800"/>
          </a:xfrm>
          <a:prstGeom prst="rect">
            <a:avLst/>
          </a:prstGeom>
        </p:spPr>
      </p:pic>
      <p:pic>
        <p:nvPicPr>
          <p:cNvPr id="4" name="Hình ảnh 3">
            <a:extLst>
              <a:ext uri="{FF2B5EF4-FFF2-40B4-BE49-F238E27FC236}">
                <a16:creationId xmlns:a16="http://schemas.microsoft.com/office/drawing/2014/main" id="{EBC062BE-A345-41C7-E6DA-C25E786F87CE}"/>
              </a:ext>
            </a:extLst>
          </p:cNvPr>
          <p:cNvPicPr>
            <a:picLocks noChangeAspect="1"/>
          </p:cNvPicPr>
          <p:nvPr/>
        </p:nvPicPr>
        <p:blipFill>
          <a:blip r:embed="rId5">
            <a:extLst>
              <a:ext uri="{28A0092B-C50C-407E-A947-70E740481C1C}">
                <a14:useLocalDpi xmlns:a14="http://schemas.microsoft.com/office/drawing/2010/main" val="0"/>
              </a:ext>
            </a:extLst>
          </a:blip>
          <a:srcRect l="87" t="36902" r="87" b="5111"/>
          <a:stretch/>
        </p:blipFill>
        <p:spPr>
          <a:xfrm>
            <a:off x="2240055" y="4771265"/>
            <a:ext cx="14780031" cy="3795032"/>
          </a:xfrm>
          <a:prstGeom prst="rect">
            <a:avLst/>
          </a:prstGeom>
        </p:spPr>
      </p:pic>
    </p:spTree>
    <p:extLst>
      <p:ext uri="{BB962C8B-B14F-4D97-AF65-F5344CB8AC3E}">
        <p14:creationId xmlns:p14="http://schemas.microsoft.com/office/powerpoint/2010/main" val="4020562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962400" y="66897"/>
            <a:ext cx="121314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
        <p:nvSpPr>
          <p:cNvPr id="9" name="TextBox 9"/>
          <p:cNvSpPr txBox="1"/>
          <p:nvPr/>
        </p:nvSpPr>
        <p:spPr>
          <a:xfrm>
            <a:off x="2286000" y="1254998"/>
            <a:ext cx="7924800" cy="602729"/>
          </a:xfrm>
          <a:prstGeom prst="rect">
            <a:avLst/>
          </a:prstGeom>
        </p:spPr>
        <p:txBody>
          <a:bodyPr wrap="square" lIns="0" tIns="0" rIns="0" bIns="0" rtlCol="0" anchor="t">
            <a:spAutoFit/>
          </a:bodyPr>
          <a:lstStyle/>
          <a:p>
            <a:pPr algn="l">
              <a:lnSpc>
                <a:spcPts val="4679"/>
              </a:lnSpc>
            </a:pPr>
            <a:r>
              <a:rPr lang="en-US" sz="3999" b="1" spc="199" dirty="0" err="1">
                <a:solidFill>
                  <a:srgbClr val="AEFEFF"/>
                </a:solidFill>
                <a:latin typeface="Roboto Condensed"/>
                <a:ea typeface="Roboto Condensed"/>
                <a:cs typeface="Roboto Condensed"/>
                <a:sym typeface="Roboto Condensed"/>
              </a:rPr>
              <a:t>Lưu</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và</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nén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kết</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quả</a:t>
            </a:r>
            <a:endParaRPr lang="en-US" sz="3999" b="1" spc="199" dirty="0">
              <a:solidFill>
                <a:srgbClr val="AEFEFF"/>
              </a:solidFill>
              <a:latin typeface="Roboto Condensed"/>
              <a:ea typeface="Roboto Condensed"/>
              <a:cs typeface="Roboto Condensed"/>
              <a:sym typeface="Roboto Condense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Hộp Văn bản 18">
            <a:extLst>
              <a:ext uri="{FF2B5EF4-FFF2-40B4-BE49-F238E27FC236}">
                <a16:creationId xmlns:a16="http://schemas.microsoft.com/office/drawing/2014/main" id="{E3AD64D1-5AFE-2137-4A30-0C908EBE41E1}"/>
              </a:ext>
            </a:extLst>
          </p:cNvPr>
          <p:cNvSpPr txBox="1"/>
          <p:nvPr/>
        </p:nvSpPr>
        <p:spPr>
          <a:xfrm>
            <a:off x="2133600" y="1920375"/>
            <a:ext cx="14886487" cy="1077218"/>
          </a:xfrm>
          <a:prstGeom prst="rect">
            <a:avLst/>
          </a:prstGeom>
          <a:noFill/>
        </p:spPr>
        <p:txBody>
          <a:bodyPr wrap="square" rtlCol="0">
            <a:spAutoFit/>
          </a:bodyPr>
          <a:lstStyle/>
          <a:p>
            <a:pPr indent="457200" algn="just">
              <a:lnSpc>
                <a:spcPct val="150000"/>
              </a:lnSpc>
              <a:spcBef>
                <a:spcPts val="600"/>
              </a:spcBef>
              <a:spcAft>
                <a:spcPts val="600"/>
              </a:spcAft>
            </a:pPr>
            <a:r>
              <a:rPr lang="en-US" sz="4800" kern="0" dirty="0">
                <a:solidFill>
                  <a:srgbClr val="3DEDE8"/>
                </a:solidFill>
                <a:effectLst/>
                <a:latin typeface="Roboto Condensed" panose="020B0604020202020204" charset="0"/>
                <a:ea typeface="Roboto Condensed" panose="020B0604020202020204" charset="0"/>
              </a:rPr>
              <a:t>!zip -r facemask.zip /</a:t>
            </a:r>
            <a:r>
              <a:rPr lang="en-US" sz="4800" kern="0" dirty="0" err="1">
                <a:solidFill>
                  <a:srgbClr val="3DEDE8"/>
                </a:solidFill>
                <a:effectLst/>
                <a:latin typeface="Roboto Condensed" panose="020B0604020202020204" charset="0"/>
                <a:ea typeface="Roboto Condensed" panose="020B0604020202020204" charset="0"/>
              </a:rPr>
              <a:t>kaggle</a:t>
            </a:r>
            <a:r>
              <a:rPr lang="en-US" sz="4800" kern="0" dirty="0">
                <a:solidFill>
                  <a:srgbClr val="3DEDE8"/>
                </a:solidFill>
                <a:effectLst/>
                <a:latin typeface="Roboto Condensed" panose="020B0604020202020204" charset="0"/>
                <a:ea typeface="Roboto Condensed" panose="020B0604020202020204" charset="0"/>
              </a:rPr>
              <a:t>/working/runs/detect</a:t>
            </a:r>
            <a:endParaRPr lang="vi-VN" sz="9600" dirty="0">
              <a:solidFill>
                <a:srgbClr val="3DEDE8"/>
              </a:solidFill>
              <a:latin typeface="Roboto Condensed" panose="020B0604020202020204" charset="0"/>
              <a:ea typeface="Roboto Condensed" panose="020B0604020202020204" charset="0"/>
            </a:endParaRPr>
          </a:p>
        </p:txBody>
      </p:sp>
      <p:pic>
        <p:nvPicPr>
          <p:cNvPr id="4" name="Hình ảnh 3">
            <a:extLst>
              <a:ext uri="{FF2B5EF4-FFF2-40B4-BE49-F238E27FC236}">
                <a16:creationId xmlns:a16="http://schemas.microsoft.com/office/drawing/2014/main" id="{EBC062BE-A345-41C7-E6DA-C25E786F87CE}"/>
              </a:ext>
            </a:extLst>
          </p:cNvPr>
          <p:cNvPicPr>
            <a:picLocks noChangeAspect="1"/>
          </p:cNvPicPr>
          <p:nvPr/>
        </p:nvPicPr>
        <p:blipFill>
          <a:blip r:embed="rId4">
            <a:extLst>
              <a:ext uri="{28A0092B-C50C-407E-A947-70E740481C1C}">
                <a14:useLocalDpi xmlns:a14="http://schemas.microsoft.com/office/drawing/2010/main" val="0"/>
              </a:ext>
            </a:extLst>
          </a:blip>
          <a:srcRect l="948" r="948"/>
          <a:stretch/>
        </p:blipFill>
        <p:spPr>
          <a:xfrm>
            <a:off x="2107938" y="3446966"/>
            <a:ext cx="14780031" cy="3795032"/>
          </a:xfrm>
          <a:prstGeom prst="rect">
            <a:avLst/>
          </a:prstGeom>
        </p:spPr>
      </p:pic>
    </p:spTree>
    <p:extLst>
      <p:ext uri="{BB962C8B-B14F-4D97-AF65-F5344CB8AC3E}">
        <p14:creationId xmlns:p14="http://schemas.microsoft.com/office/powerpoint/2010/main" val="1304622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306660" y="186605"/>
            <a:ext cx="14173199"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
        <p:nvSpPr>
          <p:cNvPr id="9" name="TextBox 9"/>
          <p:cNvSpPr txBox="1"/>
          <p:nvPr/>
        </p:nvSpPr>
        <p:spPr>
          <a:xfrm>
            <a:off x="6862336" y="1114618"/>
            <a:ext cx="7924800" cy="602729"/>
          </a:xfrm>
          <a:prstGeom prst="rect">
            <a:avLst/>
          </a:prstGeom>
        </p:spPr>
        <p:txBody>
          <a:bodyPr wrap="square" lIns="0" tIns="0" rIns="0" bIns="0" rtlCol="0" anchor="t">
            <a:spAutoFit/>
          </a:bodyPr>
          <a:lstStyle/>
          <a:p>
            <a:pPr algn="l">
              <a:lnSpc>
                <a:spcPts val="4679"/>
              </a:lnSpc>
            </a:pPr>
            <a:r>
              <a:rPr lang="en-US" sz="3999" b="1" spc="199" dirty="0" err="1">
                <a:solidFill>
                  <a:srgbClr val="AEFEFF"/>
                </a:solidFill>
                <a:latin typeface="Roboto Condensed"/>
                <a:ea typeface="Roboto Condensed"/>
                <a:cs typeface="Roboto Condensed"/>
                <a:sym typeface="Roboto Condensed"/>
              </a:rPr>
              <a:t>Huấn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Luyện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Mô</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Hình</a:t>
            </a:r>
            <a:endParaRPr lang="en-US" sz="3999" b="1" spc="199" dirty="0">
              <a:solidFill>
                <a:srgbClr val="AEFEFF"/>
              </a:solidFill>
              <a:latin typeface="Roboto Condensed"/>
              <a:ea typeface="Roboto Condensed"/>
              <a:cs typeface="Roboto Condensed"/>
              <a:sym typeface="Roboto Condense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Hình ảnh 2">
            <a:extLst>
              <a:ext uri="{FF2B5EF4-FFF2-40B4-BE49-F238E27FC236}">
                <a16:creationId xmlns:a16="http://schemas.microsoft.com/office/drawing/2014/main" id="{32DAF25A-49A0-A0A9-023B-1044088B8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55" y="1717348"/>
            <a:ext cx="4993146" cy="3489232"/>
          </a:xfrm>
          <a:prstGeom prst="rect">
            <a:avLst/>
          </a:prstGeom>
        </p:spPr>
      </p:pic>
      <p:pic>
        <p:nvPicPr>
          <p:cNvPr id="5" name="Hình ảnh 4">
            <a:extLst>
              <a:ext uri="{FF2B5EF4-FFF2-40B4-BE49-F238E27FC236}">
                <a16:creationId xmlns:a16="http://schemas.microsoft.com/office/drawing/2014/main" id="{EC927536-8C4D-7E9C-8EBB-A3B454A107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96801" y="1775244"/>
            <a:ext cx="5475660" cy="3401257"/>
          </a:xfrm>
          <a:prstGeom prst="rect">
            <a:avLst/>
          </a:prstGeom>
        </p:spPr>
      </p:pic>
      <p:pic>
        <p:nvPicPr>
          <p:cNvPr id="17" name="Hình ảnh 16">
            <a:extLst>
              <a:ext uri="{FF2B5EF4-FFF2-40B4-BE49-F238E27FC236}">
                <a16:creationId xmlns:a16="http://schemas.microsoft.com/office/drawing/2014/main" id="{632ADB7D-F434-74BC-80A7-327082BB5E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6170" y="1782207"/>
            <a:ext cx="5475660" cy="3401257"/>
          </a:xfrm>
          <a:prstGeom prst="rect">
            <a:avLst/>
          </a:prstGeom>
        </p:spPr>
      </p:pic>
      <p:pic>
        <p:nvPicPr>
          <p:cNvPr id="22" name="Hình ảnh 21">
            <a:extLst>
              <a:ext uri="{FF2B5EF4-FFF2-40B4-BE49-F238E27FC236}">
                <a16:creationId xmlns:a16="http://schemas.microsoft.com/office/drawing/2014/main" id="{CEA4EECB-18EA-EAFB-E994-8A41167AFA51}"/>
              </a:ext>
            </a:extLst>
          </p:cNvPr>
          <p:cNvPicPr>
            <a:picLocks noChangeAspect="1"/>
          </p:cNvPicPr>
          <p:nvPr/>
        </p:nvPicPr>
        <p:blipFill>
          <a:blip r:embed="rId7" cstate="print">
            <a:extLst>
              <a:ext uri="{28A0092B-C50C-407E-A947-70E740481C1C}">
                <a14:useLocalDpi xmlns:a14="http://schemas.microsoft.com/office/drawing/2010/main" val="0"/>
              </a:ext>
            </a:extLst>
          </a:blip>
          <a:srcRect b="44724"/>
          <a:stretch/>
        </p:blipFill>
        <p:spPr>
          <a:xfrm>
            <a:off x="2605201" y="5512378"/>
            <a:ext cx="6372000" cy="3795030"/>
          </a:xfrm>
          <a:prstGeom prst="rect">
            <a:avLst/>
          </a:prstGeom>
        </p:spPr>
      </p:pic>
      <p:pic>
        <p:nvPicPr>
          <p:cNvPr id="24" name="Hình ảnh 23">
            <a:extLst>
              <a:ext uri="{FF2B5EF4-FFF2-40B4-BE49-F238E27FC236}">
                <a16:creationId xmlns:a16="http://schemas.microsoft.com/office/drawing/2014/main" id="{5671ACDE-6E7B-FB91-0D43-659ECFFA3FCA}"/>
              </a:ext>
            </a:extLst>
          </p:cNvPr>
          <p:cNvPicPr>
            <a:picLocks noChangeAspect="1"/>
          </p:cNvPicPr>
          <p:nvPr/>
        </p:nvPicPr>
        <p:blipFill>
          <a:blip r:embed="rId8" cstate="print">
            <a:extLst>
              <a:ext uri="{28A0092B-C50C-407E-A947-70E740481C1C}">
                <a14:useLocalDpi xmlns:a14="http://schemas.microsoft.com/office/drawing/2010/main" val="0"/>
              </a:ext>
            </a:extLst>
          </a:blip>
          <a:srcRect b="41852"/>
          <a:stretch/>
        </p:blipFill>
        <p:spPr>
          <a:xfrm>
            <a:off x="9580921" y="5512379"/>
            <a:ext cx="6526443" cy="3795030"/>
          </a:xfrm>
          <a:prstGeom prst="rect">
            <a:avLst/>
          </a:prstGeom>
        </p:spPr>
      </p:pic>
    </p:spTree>
    <p:extLst>
      <p:ext uri="{BB962C8B-B14F-4D97-AF65-F5344CB8AC3E}">
        <p14:creationId xmlns:p14="http://schemas.microsoft.com/office/powerpoint/2010/main" val="2342169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786104" y="66897"/>
            <a:ext cx="125886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Hộp Văn bản 1">
            <a:extLst>
              <a:ext uri="{FF2B5EF4-FFF2-40B4-BE49-F238E27FC236}">
                <a16:creationId xmlns:a16="http://schemas.microsoft.com/office/drawing/2014/main" id="{E8633910-2230-524B-254D-D010755668FB}"/>
              </a:ext>
            </a:extLst>
          </p:cNvPr>
          <p:cNvSpPr txBox="1"/>
          <p:nvPr/>
        </p:nvSpPr>
        <p:spPr>
          <a:xfrm>
            <a:off x="2358125" y="2620649"/>
            <a:ext cx="14939275" cy="3970318"/>
          </a:xfrm>
          <a:prstGeom prst="rect">
            <a:avLst/>
          </a:prstGeom>
          <a:noFill/>
        </p:spPr>
        <p:txBody>
          <a:bodyPr wrap="square" rtlCol="0">
            <a:spAutoFit/>
          </a:bodyPr>
          <a:lstStyle/>
          <a:p>
            <a:r>
              <a:rPr lang="vi-VN" sz="3600" dirty="0">
                <a:solidFill>
                  <a:srgbClr val="3DEDE8"/>
                </a:solidFill>
                <a:latin typeface="Roboto Condensed" panose="020B0604020202020204" charset="0"/>
                <a:ea typeface="Roboto Condensed" panose="020B0604020202020204" charset="0"/>
              </a:rPr>
              <a:t>Thu được kết quả và đánh giá của mô hình và thu được chỉ số huấn luyện .</a:t>
            </a:r>
          </a:p>
          <a:p>
            <a:r>
              <a:rPr lang="vi-VN" sz="3600" dirty="0" err="1">
                <a:solidFill>
                  <a:srgbClr val="3DEDE8"/>
                </a:solidFill>
                <a:latin typeface="Roboto Condensed" panose="020B0604020202020204" charset="0"/>
                <a:ea typeface="Roboto Condensed" panose="020B0604020202020204" charset="0"/>
              </a:rPr>
              <a:t>Precision</a:t>
            </a:r>
            <a:r>
              <a:rPr lang="vi-VN" sz="3600" dirty="0">
                <a:solidFill>
                  <a:srgbClr val="3DEDE8"/>
                </a:solidFill>
                <a:latin typeface="Roboto Condensed" panose="020B0604020202020204" charset="0"/>
                <a:ea typeface="Roboto Condensed" panose="020B0604020202020204" charset="0"/>
              </a:rPr>
              <a:t> (Độ chính xác) : 80,38% tùy thuộc vào các lớp và lớp chính xác nhất là deo khau trang</a:t>
            </a:r>
          </a:p>
          <a:p>
            <a:r>
              <a:rPr lang="vi-VN" sz="3600" dirty="0" err="1">
                <a:solidFill>
                  <a:srgbClr val="3DEDE8"/>
                </a:solidFill>
                <a:latin typeface="Roboto Condensed" panose="020B0604020202020204" charset="0"/>
                <a:ea typeface="Roboto Condensed" panose="020B0604020202020204" charset="0"/>
              </a:rPr>
              <a:t>Recall</a:t>
            </a:r>
            <a:r>
              <a:rPr lang="vi-VN" sz="3600" dirty="0">
                <a:solidFill>
                  <a:srgbClr val="3DEDE8"/>
                </a:solidFill>
                <a:latin typeface="Roboto Condensed" panose="020B0604020202020204" charset="0"/>
                <a:ea typeface="Roboto Condensed" panose="020B0604020202020204" charset="0"/>
              </a:rPr>
              <a:t> (Độ nhạy ) :  72,34%</a:t>
            </a:r>
          </a:p>
          <a:p>
            <a:r>
              <a:rPr lang="vi-VN" sz="3600" dirty="0">
                <a:solidFill>
                  <a:srgbClr val="3DEDE8"/>
                </a:solidFill>
                <a:latin typeface="Roboto Condensed" panose="020B0604020202020204" charset="0"/>
                <a:ea typeface="Roboto Condensed" panose="020B0604020202020204" charset="0"/>
              </a:rPr>
              <a:t>F1-Score ( Trung bình giữa </a:t>
            </a:r>
            <a:r>
              <a:rPr lang="vi-VN" sz="3600" dirty="0" err="1">
                <a:solidFill>
                  <a:srgbClr val="3DEDE8"/>
                </a:solidFill>
                <a:latin typeface="Roboto Condensed" panose="020B0604020202020204" charset="0"/>
                <a:ea typeface="Roboto Condensed" panose="020B0604020202020204" charset="0"/>
              </a:rPr>
              <a:t>Precision</a:t>
            </a:r>
            <a:r>
              <a:rPr lang="vi-VN" sz="3600" dirty="0">
                <a:solidFill>
                  <a:srgbClr val="3DEDE8"/>
                </a:solidFill>
                <a:latin typeface="Roboto Condensed" panose="020B0604020202020204" charset="0"/>
                <a:ea typeface="Roboto Condensed" panose="020B0604020202020204" charset="0"/>
              </a:rPr>
              <a:t> và </a:t>
            </a:r>
            <a:r>
              <a:rPr lang="vi-VN" sz="3600" dirty="0" err="1">
                <a:solidFill>
                  <a:srgbClr val="3DEDE8"/>
                </a:solidFill>
                <a:latin typeface="Roboto Condensed" panose="020B0604020202020204" charset="0"/>
                <a:ea typeface="Roboto Condensed" panose="020B0604020202020204" charset="0"/>
              </a:rPr>
              <a:t>Recall</a:t>
            </a:r>
            <a:r>
              <a:rPr lang="vi-VN" sz="3600" dirty="0">
                <a:solidFill>
                  <a:srgbClr val="3DEDE8"/>
                </a:solidFill>
                <a:latin typeface="Roboto Condensed" panose="020B0604020202020204" charset="0"/>
                <a:ea typeface="Roboto Condensed" panose="020B0604020202020204" charset="0"/>
              </a:rPr>
              <a:t>) : 75.68%</a:t>
            </a:r>
          </a:p>
          <a:p>
            <a:r>
              <a:rPr lang="vi-VN" sz="3600" dirty="0">
                <a:solidFill>
                  <a:srgbClr val="3DEDE8"/>
                </a:solidFill>
                <a:latin typeface="Roboto Condensed" panose="020B0604020202020204" charset="0"/>
                <a:ea typeface="Roboto Condensed" panose="020B0604020202020204" charset="0"/>
              </a:rPr>
              <a:t>mAP@50 (Điểm trung bình độ chính xác ở ngưỡng IOU50%) : 78.93%,</a:t>
            </a:r>
          </a:p>
          <a:p>
            <a:r>
              <a:rPr lang="vi-VN" sz="3600" dirty="0">
                <a:solidFill>
                  <a:srgbClr val="3DEDE8"/>
                </a:solidFill>
                <a:latin typeface="Roboto Condensed" panose="020B0604020202020204" charset="0"/>
                <a:ea typeface="Roboto Condensed" panose="020B0604020202020204" charset="0"/>
              </a:rPr>
              <a:t>mAP@50-95% (Điểm trung bình độ chính xác ở ngưỡng IOU50%-90% ) : 61.43%</a:t>
            </a:r>
            <a:endParaRPr lang="vi-VN" dirty="0">
              <a:solidFill>
                <a:srgbClr val="3DEDE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789211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962400" y="66897"/>
            <a:ext cx="122076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Hộp Văn bản 1">
            <a:extLst>
              <a:ext uri="{FF2B5EF4-FFF2-40B4-BE49-F238E27FC236}">
                <a16:creationId xmlns:a16="http://schemas.microsoft.com/office/drawing/2014/main" id="{E8633910-2230-524B-254D-D010755668FB}"/>
              </a:ext>
            </a:extLst>
          </p:cNvPr>
          <p:cNvSpPr txBox="1"/>
          <p:nvPr/>
        </p:nvSpPr>
        <p:spPr>
          <a:xfrm>
            <a:off x="2001481" y="2203447"/>
            <a:ext cx="14168606" cy="7463582"/>
          </a:xfrm>
          <a:prstGeom prst="rect">
            <a:avLst/>
          </a:prstGeom>
          <a:noFill/>
        </p:spPr>
        <p:txBody>
          <a:bodyPr wrap="square" numCol="1" rtlCol="0">
            <a:spAutoFit/>
          </a:bodyPr>
          <a:lstStyle/>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def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open_image</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global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image_path</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image_path</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filedialog.askopenfilename</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(filetypes=[("Image files", "*.jpg;*.jpeg;*.</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png</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if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image_path</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path_entry.config</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(state='normal')</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path_entry.delete</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(0,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tk.END</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path_entry.insert</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(0,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image_path</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path_entry.config</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(state='</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readonly</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image = cv2.imread(</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image_path</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show_image</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(image,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img_label_left</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kern="0" dirty="0">
                <a:solidFill>
                  <a:srgbClr val="3DEDE8"/>
                </a:solidFill>
                <a:effectLst/>
                <a:latin typeface="Times New Roman" panose="02020603050405020304" pitchFamily="18" charset="0"/>
                <a:ea typeface="Times New Roman" panose="02020603050405020304" pitchFamily="18" charset="0"/>
              </a:rPr>
              <a:t>        </a:t>
            </a:r>
            <a:r>
              <a:rPr lang="en-US" sz="2400" kern="0" dirty="0" err="1">
                <a:solidFill>
                  <a:srgbClr val="3DEDE8"/>
                </a:solidFill>
                <a:effectLst/>
                <a:latin typeface="Times New Roman" panose="02020603050405020304" pitchFamily="18" charset="0"/>
                <a:ea typeface="Times New Roman" panose="02020603050405020304" pitchFamily="18" charset="0"/>
              </a:rPr>
              <a:t>update_status</a:t>
            </a:r>
            <a:r>
              <a:rPr lang="en-US" sz="2400" kern="0" dirty="0">
                <a:solidFill>
                  <a:srgbClr val="3DEDE8"/>
                </a:solidFill>
                <a:effectLst/>
                <a:latin typeface="Times New Roman" panose="02020603050405020304" pitchFamily="18" charset="0"/>
                <a:ea typeface="Times New Roman" panose="02020603050405020304" pitchFamily="18" charset="0"/>
              </a:rPr>
              <a:t>("</a:t>
            </a:r>
            <a:r>
              <a:rPr lang="en-US" sz="2400" kern="0" dirty="0" err="1">
                <a:solidFill>
                  <a:srgbClr val="3DEDE8"/>
                </a:solidFill>
                <a:effectLst/>
                <a:latin typeface="Times New Roman" panose="02020603050405020304" pitchFamily="18" charset="0"/>
                <a:ea typeface="Times New Roman" panose="02020603050405020304" pitchFamily="18" charset="0"/>
              </a:rPr>
              <a:t>Đã</a:t>
            </a:r>
            <a:r>
              <a:rPr lang="en-US" sz="2400" kern="0" dirty="0">
                <a:solidFill>
                  <a:srgbClr val="3DEDE8"/>
                </a:solidFill>
                <a:effectLst/>
                <a:latin typeface="Times New Roman" panose="02020603050405020304" pitchFamily="18" charset="0"/>
                <a:ea typeface="Times New Roman" panose="02020603050405020304" pitchFamily="18" charset="0"/>
              </a:rPr>
              <a:t> </a:t>
            </a:r>
            <a:r>
              <a:rPr lang="en-US" sz="2400" kern="0" dirty="0" err="1">
                <a:solidFill>
                  <a:srgbClr val="3DEDE8"/>
                </a:solidFill>
                <a:effectLst/>
                <a:latin typeface="Times New Roman" panose="02020603050405020304" pitchFamily="18" charset="0"/>
                <a:ea typeface="Times New Roman" panose="02020603050405020304" pitchFamily="18" charset="0"/>
              </a:rPr>
              <a:t>tải</a:t>
            </a:r>
            <a:r>
              <a:rPr lang="en-US" sz="2400" kern="0" dirty="0">
                <a:solidFill>
                  <a:srgbClr val="3DEDE8"/>
                </a:solidFill>
                <a:effectLst/>
                <a:latin typeface="Times New Roman" panose="02020603050405020304" pitchFamily="18" charset="0"/>
                <a:ea typeface="Times New Roman" panose="02020603050405020304" pitchFamily="18" charset="0"/>
              </a:rPr>
              <a:t> </a:t>
            </a:r>
            <a:r>
              <a:rPr lang="en-US" sz="2400" kern="0" dirty="0" err="1">
                <a:solidFill>
                  <a:srgbClr val="3DEDE8"/>
                </a:solidFill>
                <a:effectLst/>
                <a:latin typeface="Times New Roman" panose="02020603050405020304" pitchFamily="18" charset="0"/>
                <a:ea typeface="Times New Roman" panose="02020603050405020304" pitchFamily="18" charset="0"/>
              </a:rPr>
              <a:t>ảnh</a:t>
            </a:r>
            <a:r>
              <a:rPr lang="en-US" sz="2400" kern="0" dirty="0">
                <a:solidFill>
                  <a:srgbClr val="3DEDE8"/>
                </a:solidFill>
                <a:effectLst/>
                <a:latin typeface="Times New Roman" panose="02020603050405020304" pitchFamily="18" charset="0"/>
                <a:ea typeface="Times New Roman" panose="02020603050405020304" pitchFamily="18" charset="0"/>
              </a:rPr>
              <a:t> </a:t>
            </a:r>
            <a:r>
              <a:rPr lang="en-US" sz="2400" kern="0" dirty="0" err="1">
                <a:solidFill>
                  <a:srgbClr val="3DEDE8"/>
                </a:solidFill>
                <a:effectLst/>
                <a:latin typeface="Times New Roman" panose="02020603050405020304" pitchFamily="18" charset="0"/>
                <a:ea typeface="Times New Roman" panose="02020603050405020304" pitchFamily="18" charset="0"/>
              </a:rPr>
              <a:t>thành</a:t>
            </a:r>
            <a:r>
              <a:rPr lang="en-US" sz="2400" kern="0" dirty="0">
                <a:solidFill>
                  <a:srgbClr val="3DEDE8"/>
                </a:solidFill>
                <a:effectLst/>
                <a:latin typeface="Times New Roman" panose="02020603050405020304" pitchFamily="18" charset="0"/>
                <a:ea typeface="Times New Roman" panose="02020603050405020304" pitchFamily="18" charset="0"/>
              </a:rPr>
              <a:t> </a:t>
            </a:r>
            <a:r>
              <a:rPr lang="en-US" sz="2400" kern="0" dirty="0" err="1">
                <a:solidFill>
                  <a:srgbClr val="3DEDE8"/>
                </a:solidFill>
                <a:effectLst/>
                <a:latin typeface="Times New Roman" panose="02020603050405020304" pitchFamily="18" charset="0"/>
                <a:ea typeface="Times New Roman" panose="02020603050405020304" pitchFamily="18" charset="0"/>
              </a:rPr>
              <a:t>công</a:t>
            </a:r>
            <a:r>
              <a:rPr lang="en-US" sz="2400" kern="0" dirty="0">
                <a:solidFill>
                  <a:srgbClr val="3DEDE8"/>
                </a:solidFill>
                <a:effectLst/>
                <a:latin typeface="Times New Roman" panose="02020603050405020304" pitchFamily="18" charset="0"/>
                <a:ea typeface="Times New Roman" panose="02020603050405020304" pitchFamily="18" charset="0"/>
              </a:rPr>
              <a:t>")</a:t>
            </a:r>
            <a:endParaRPr lang="vi-VN" sz="5400" dirty="0">
              <a:solidFill>
                <a:srgbClr val="3DEDE8"/>
              </a:solidFill>
              <a:latin typeface="Roboto Condensed" panose="020B0604020202020204" charset="0"/>
              <a:ea typeface="Roboto Condensed" panose="020B0604020202020204" charset="0"/>
            </a:endParaRPr>
          </a:p>
        </p:txBody>
      </p:sp>
      <p:sp>
        <p:nvSpPr>
          <p:cNvPr id="3" name="Hộp Văn bản 2">
            <a:extLst>
              <a:ext uri="{FF2B5EF4-FFF2-40B4-BE49-F238E27FC236}">
                <a16:creationId xmlns:a16="http://schemas.microsoft.com/office/drawing/2014/main" id="{E2BBE1B8-C787-BB14-11B9-2DFCC1E263F6}"/>
              </a:ext>
            </a:extLst>
          </p:cNvPr>
          <p:cNvSpPr txBox="1"/>
          <p:nvPr/>
        </p:nvSpPr>
        <p:spPr>
          <a:xfrm>
            <a:off x="2360422" y="885191"/>
            <a:ext cx="14168606" cy="911403"/>
          </a:xfrm>
          <a:prstGeom prst="rect">
            <a:avLst/>
          </a:prstGeom>
          <a:noFill/>
        </p:spPr>
        <p:txBody>
          <a:bodyPr wrap="square" numCol="1" rtlCol="0">
            <a:spAutoFit/>
          </a:bodyPr>
          <a:lstStyle/>
          <a:p>
            <a:pPr indent="457200" algn="ctr">
              <a:lnSpc>
                <a:spcPct val="150000"/>
              </a:lnSpc>
              <a:spcBef>
                <a:spcPts val="600"/>
              </a:spcBef>
              <a:spcAft>
                <a:spcPts val="600"/>
              </a:spcAft>
            </a:pPr>
            <a:r>
              <a:rPr lang="en-US" sz="4000" b="1"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lang="en-US" sz="4000" b="1"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4000" b="1"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ảnh</a:t>
            </a:r>
            <a:endParaRPr lang="vi-VN" sz="8000" b="1" dirty="0">
              <a:solidFill>
                <a:srgbClr val="3DEDE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993580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638050" y="9749654"/>
            <a:ext cx="18926050" cy="7002250"/>
            <a:chOff x="0" y="0"/>
            <a:chExt cx="4984639" cy="1844214"/>
          </a:xfrm>
        </p:grpSpPr>
        <p:sp>
          <p:nvSpPr>
            <p:cNvPr id="3" name="Freeform 3"/>
            <p:cNvSpPr/>
            <p:nvPr/>
          </p:nvSpPr>
          <p:spPr>
            <a:xfrm>
              <a:off x="0" y="0"/>
              <a:ext cx="4984639" cy="1844214"/>
            </a:xfrm>
            <a:custGeom>
              <a:avLst/>
              <a:gdLst/>
              <a:ahLst/>
              <a:cxnLst/>
              <a:rect l="l" t="t" r="r" b="b"/>
              <a:pathLst>
                <a:path w="4984639" h="1844214">
                  <a:moveTo>
                    <a:pt x="0" y="0"/>
                  </a:moveTo>
                  <a:lnTo>
                    <a:pt x="4984639" y="0"/>
                  </a:lnTo>
                  <a:lnTo>
                    <a:pt x="4984639" y="1844214"/>
                  </a:lnTo>
                  <a:lnTo>
                    <a:pt x="0" y="1844214"/>
                  </a:lnTo>
                  <a:close/>
                </a:path>
              </a:pathLst>
            </a:custGeom>
            <a:solidFill>
              <a:srgbClr val="4FBDBA"/>
            </a:solidFill>
          </p:spPr>
        </p:sp>
        <p:sp>
          <p:nvSpPr>
            <p:cNvPr id="4" name="TextBox 4"/>
            <p:cNvSpPr txBox="1"/>
            <p:nvPr/>
          </p:nvSpPr>
          <p:spPr>
            <a:xfrm>
              <a:off x="0" y="-38100"/>
              <a:ext cx="4984639" cy="188231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170396" y="2799075"/>
            <a:ext cx="5722953" cy="2553520"/>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355246" y="2748138"/>
            <a:ext cx="5722953" cy="2604457"/>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982427" y="6094815"/>
            <a:ext cx="5661293" cy="2580452"/>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0" y="856107"/>
            <a:ext cx="5933725" cy="924672"/>
          </a:xfrm>
          <a:custGeom>
            <a:avLst/>
            <a:gdLst/>
            <a:ahLst/>
            <a:cxnLst/>
            <a:rect l="l" t="t" r="r" b="b"/>
            <a:pathLst>
              <a:path w="5933725" h="924672">
                <a:moveTo>
                  <a:pt x="0" y="0"/>
                </a:moveTo>
                <a:lnTo>
                  <a:pt x="5933725" y="0"/>
                </a:lnTo>
                <a:lnTo>
                  <a:pt x="5933725" y="924672"/>
                </a:lnTo>
                <a:lnTo>
                  <a:pt x="0" y="9246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2671693" y="1303459"/>
            <a:ext cx="5616307" cy="634175"/>
          </a:xfrm>
          <a:custGeom>
            <a:avLst/>
            <a:gdLst/>
            <a:ahLst/>
            <a:cxnLst/>
            <a:rect l="l" t="t" r="r" b="b"/>
            <a:pathLst>
              <a:path w="5616307" h="634175">
                <a:moveTo>
                  <a:pt x="0" y="0"/>
                </a:moveTo>
                <a:lnTo>
                  <a:pt x="5616307" y="0"/>
                </a:lnTo>
                <a:lnTo>
                  <a:pt x="5616307" y="634175"/>
                </a:lnTo>
                <a:lnTo>
                  <a:pt x="0" y="634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5615772" y="1038225"/>
            <a:ext cx="7056457" cy="957834"/>
          </a:xfrm>
          <a:prstGeom prst="rect">
            <a:avLst/>
          </a:prstGeom>
        </p:spPr>
        <p:txBody>
          <a:bodyPr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NỘI DUNG</a:t>
            </a:r>
          </a:p>
        </p:txBody>
      </p:sp>
      <p:sp>
        <p:nvSpPr>
          <p:cNvPr id="17" name="TextBox 17"/>
          <p:cNvSpPr txBox="1"/>
          <p:nvPr/>
        </p:nvSpPr>
        <p:spPr>
          <a:xfrm>
            <a:off x="3013878" y="3543300"/>
            <a:ext cx="4005418" cy="1205458"/>
          </a:xfrm>
          <a:prstGeom prst="rect">
            <a:avLst/>
          </a:prstGeom>
        </p:spPr>
        <p:txBody>
          <a:bodyPr wrap="square" lIns="0" tIns="0" rIns="0" bIns="0" rtlCol="0" anchor="t">
            <a:spAutoFit/>
          </a:bodyPr>
          <a:lstStyle/>
          <a:p>
            <a:pPr algn="ctr">
              <a:lnSpc>
                <a:spcPts val="4679"/>
              </a:lnSpc>
            </a:pPr>
            <a:r>
              <a:rPr lang="en-US" sz="3999" spc="199" dirty="0" err="1">
                <a:solidFill>
                  <a:srgbClr val="B2DEFF"/>
                </a:solidFill>
                <a:latin typeface="Roboto Condensed"/>
                <a:ea typeface="Roboto Condensed"/>
                <a:cs typeface="Roboto Condensed"/>
                <a:sym typeface="Roboto Condensed"/>
              </a:rPr>
              <a:t>Nội</a:t>
            </a:r>
            <a:r>
              <a:rPr lang="en-US" sz="3999" spc="199" dirty="0">
                <a:solidFill>
                  <a:srgbClr val="B2DEFF"/>
                </a:solidFill>
                <a:latin typeface="Roboto Condensed"/>
                <a:ea typeface="Roboto Condensed"/>
                <a:cs typeface="Roboto Condensed"/>
                <a:sym typeface="Roboto Condensed"/>
              </a:rPr>
              <a:t> Dung Lý </a:t>
            </a:r>
            <a:r>
              <a:rPr lang="en-US" sz="3999" spc="199" dirty="0" err="1">
                <a:solidFill>
                  <a:srgbClr val="B2DEFF"/>
                </a:solidFill>
                <a:latin typeface="Roboto Condensed"/>
                <a:ea typeface="Roboto Condensed"/>
                <a:cs typeface="Roboto Condensed"/>
                <a:sym typeface="Roboto Condensed"/>
              </a:rPr>
              <a:t>Thuyết</a:t>
            </a:r>
            <a:endParaRPr lang="en-US" sz="3999" spc="199" dirty="0">
              <a:solidFill>
                <a:srgbClr val="B2DEFF"/>
              </a:solidFill>
              <a:latin typeface="Roboto Condensed"/>
              <a:ea typeface="Roboto Condensed"/>
              <a:cs typeface="Roboto Condensed"/>
              <a:sym typeface="Roboto Condensed"/>
            </a:endParaRPr>
          </a:p>
        </p:txBody>
      </p:sp>
      <p:sp>
        <p:nvSpPr>
          <p:cNvPr id="19" name="TextBox 19"/>
          <p:cNvSpPr txBox="1"/>
          <p:nvPr/>
        </p:nvSpPr>
        <p:spPr>
          <a:xfrm>
            <a:off x="4231088" y="6600516"/>
            <a:ext cx="3163969" cy="1205458"/>
          </a:xfrm>
          <a:prstGeom prst="rect">
            <a:avLst/>
          </a:prstGeom>
        </p:spPr>
        <p:txBody>
          <a:bodyPr lIns="0" tIns="0" rIns="0" bIns="0" rtlCol="0" anchor="t">
            <a:spAutoFit/>
          </a:bodyPr>
          <a:lstStyle/>
          <a:p>
            <a:pPr algn="ctr">
              <a:lnSpc>
                <a:spcPts val="4679"/>
              </a:lnSpc>
            </a:pPr>
            <a:r>
              <a:rPr lang="en-US" sz="3999" spc="199" dirty="0" err="1">
                <a:solidFill>
                  <a:srgbClr val="B2DEFF"/>
                </a:solidFill>
                <a:latin typeface="Roboto Condensed"/>
                <a:ea typeface="Roboto Condensed"/>
                <a:cs typeface="Roboto Condensed"/>
                <a:sym typeface="Roboto Condensed"/>
              </a:rPr>
              <a:t>Xây</a:t>
            </a:r>
            <a:r>
              <a:rPr lang="en-US" sz="3999" spc="199" dirty="0">
                <a:solidFill>
                  <a:srgbClr val="B2DEFF"/>
                </a:solidFill>
                <a:latin typeface="Roboto Condensed"/>
                <a:ea typeface="Roboto Condensed"/>
                <a:cs typeface="Roboto Condensed"/>
                <a:sym typeface="Roboto Condensed"/>
              </a:rPr>
              <a:t> </a:t>
            </a:r>
            <a:r>
              <a:rPr lang="en-US" sz="3999" spc="199" dirty="0" err="1">
                <a:solidFill>
                  <a:srgbClr val="B2DEFF"/>
                </a:solidFill>
                <a:latin typeface="Roboto Condensed"/>
                <a:ea typeface="Roboto Condensed"/>
                <a:cs typeface="Roboto Condensed"/>
                <a:sym typeface="Roboto Condensed"/>
              </a:rPr>
              <a:t>Dựng</a:t>
            </a:r>
            <a:r>
              <a:rPr lang="en-US" sz="3999" spc="199" dirty="0">
                <a:solidFill>
                  <a:srgbClr val="B2DEFF"/>
                </a:solidFill>
                <a:latin typeface="Roboto Condensed"/>
                <a:ea typeface="Roboto Condensed"/>
                <a:cs typeface="Roboto Condensed"/>
                <a:sym typeface="Roboto Condensed"/>
              </a:rPr>
              <a:t> </a:t>
            </a:r>
            <a:r>
              <a:rPr lang="en-US" sz="3999" spc="199" dirty="0" err="1">
                <a:solidFill>
                  <a:srgbClr val="B2DEFF"/>
                </a:solidFill>
                <a:latin typeface="Roboto Condensed"/>
                <a:ea typeface="Roboto Condensed"/>
                <a:cs typeface="Roboto Condensed"/>
                <a:sym typeface="Roboto Condensed"/>
              </a:rPr>
              <a:t>Chương</a:t>
            </a:r>
            <a:r>
              <a:rPr lang="en-US" sz="3999" spc="199" dirty="0">
                <a:solidFill>
                  <a:srgbClr val="B2DEFF"/>
                </a:solidFill>
                <a:latin typeface="Roboto Condensed"/>
                <a:ea typeface="Roboto Condensed"/>
                <a:cs typeface="Roboto Condensed"/>
                <a:sym typeface="Roboto Condensed"/>
              </a:rPr>
              <a:t> </a:t>
            </a:r>
            <a:r>
              <a:rPr lang="en-US" sz="3999" spc="199" dirty="0" err="1">
                <a:solidFill>
                  <a:srgbClr val="B2DEFF"/>
                </a:solidFill>
                <a:latin typeface="Roboto Condensed"/>
                <a:ea typeface="Roboto Condensed"/>
                <a:cs typeface="Roboto Condensed"/>
                <a:sym typeface="Roboto Condensed"/>
              </a:rPr>
              <a:t>Trình</a:t>
            </a:r>
            <a:endParaRPr lang="en-US" sz="3999" spc="199" dirty="0">
              <a:solidFill>
                <a:srgbClr val="B2DEFF"/>
              </a:solidFill>
              <a:latin typeface="Roboto Condensed"/>
              <a:ea typeface="Roboto Condensed"/>
              <a:cs typeface="Roboto Condensed"/>
              <a:sym typeface="Roboto Condensed"/>
            </a:endParaRPr>
          </a:p>
        </p:txBody>
      </p:sp>
      <p:sp>
        <p:nvSpPr>
          <p:cNvPr id="26" name="TextBox 17">
            <a:extLst>
              <a:ext uri="{FF2B5EF4-FFF2-40B4-BE49-F238E27FC236}">
                <a16:creationId xmlns:a16="http://schemas.microsoft.com/office/drawing/2014/main" id="{DCEC3299-73BB-075D-6C86-CCBF073DE70B}"/>
              </a:ext>
            </a:extLst>
          </p:cNvPr>
          <p:cNvSpPr txBox="1"/>
          <p:nvPr/>
        </p:nvSpPr>
        <p:spPr>
          <a:xfrm>
            <a:off x="11365045" y="3543300"/>
            <a:ext cx="4114801" cy="1205458"/>
          </a:xfrm>
          <a:prstGeom prst="rect">
            <a:avLst/>
          </a:prstGeom>
        </p:spPr>
        <p:txBody>
          <a:bodyPr wrap="square" lIns="0" tIns="0" rIns="0" bIns="0" rtlCol="0" anchor="t">
            <a:spAutoFit/>
          </a:bodyPr>
          <a:lstStyle/>
          <a:p>
            <a:pPr algn="ctr">
              <a:lnSpc>
                <a:spcPts val="4679"/>
              </a:lnSpc>
            </a:pPr>
            <a:r>
              <a:rPr lang="en-US" sz="3999" spc="199" dirty="0" err="1">
                <a:solidFill>
                  <a:srgbClr val="B2DEFF"/>
                </a:solidFill>
                <a:latin typeface="Roboto Condensed"/>
                <a:ea typeface="Roboto Condensed"/>
                <a:cs typeface="Roboto Condensed"/>
                <a:sym typeface="Roboto Condensed"/>
              </a:rPr>
              <a:t>Phân</a:t>
            </a:r>
            <a:r>
              <a:rPr lang="en-US" sz="3999" spc="199" dirty="0">
                <a:solidFill>
                  <a:srgbClr val="B2DEFF"/>
                </a:solidFill>
                <a:latin typeface="Roboto Condensed"/>
                <a:ea typeface="Roboto Condensed"/>
                <a:cs typeface="Roboto Condensed"/>
                <a:sym typeface="Roboto Condensed"/>
              </a:rPr>
              <a:t> </a:t>
            </a:r>
            <a:r>
              <a:rPr lang="en-US" sz="3999" spc="199" dirty="0" err="1">
                <a:solidFill>
                  <a:srgbClr val="B2DEFF"/>
                </a:solidFill>
                <a:latin typeface="Roboto Condensed"/>
                <a:ea typeface="Roboto Condensed"/>
                <a:cs typeface="Roboto Condensed"/>
                <a:sym typeface="Roboto Condensed"/>
              </a:rPr>
              <a:t>tích</a:t>
            </a:r>
            <a:r>
              <a:rPr lang="en-US" sz="3999" spc="199" dirty="0">
                <a:solidFill>
                  <a:srgbClr val="B2DEFF"/>
                </a:solidFill>
                <a:latin typeface="Roboto Condensed"/>
                <a:ea typeface="Roboto Condensed"/>
                <a:cs typeface="Roboto Condensed"/>
                <a:sym typeface="Roboto Condensed"/>
              </a:rPr>
              <a:t> </a:t>
            </a:r>
            <a:r>
              <a:rPr lang="en-US" sz="3999" spc="199" dirty="0" err="1">
                <a:solidFill>
                  <a:srgbClr val="B2DEFF"/>
                </a:solidFill>
                <a:latin typeface="Roboto Condensed"/>
                <a:ea typeface="Roboto Condensed"/>
                <a:cs typeface="Roboto Condensed"/>
                <a:sym typeface="Roboto Condensed"/>
              </a:rPr>
              <a:t>Bài</a:t>
            </a:r>
            <a:r>
              <a:rPr lang="en-US" sz="3999" spc="199" dirty="0">
                <a:solidFill>
                  <a:srgbClr val="B2DEFF"/>
                </a:solidFill>
                <a:latin typeface="Roboto Condensed"/>
                <a:ea typeface="Roboto Condensed"/>
                <a:cs typeface="Roboto Condensed"/>
                <a:sym typeface="Roboto Condensed"/>
              </a:rPr>
              <a:t> </a:t>
            </a:r>
            <a:r>
              <a:rPr lang="en-US" sz="3999" spc="199" dirty="0" err="1">
                <a:solidFill>
                  <a:srgbClr val="B2DEFF"/>
                </a:solidFill>
                <a:latin typeface="Roboto Condensed"/>
                <a:ea typeface="Roboto Condensed"/>
                <a:cs typeface="Roboto Condensed"/>
                <a:sym typeface="Roboto Condensed"/>
              </a:rPr>
              <a:t>Toán</a:t>
            </a:r>
            <a:endParaRPr lang="en-US" sz="3999" spc="199" dirty="0">
              <a:solidFill>
                <a:srgbClr val="B2DEFF"/>
              </a:solidFill>
              <a:latin typeface="Roboto Condensed"/>
              <a:ea typeface="Roboto Condensed"/>
              <a:cs typeface="Roboto Condensed"/>
              <a:sym typeface="Roboto Condensed"/>
            </a:endParaRPr>
          </a:p>
        </p:txBody>
      </p:sp>
      <p:sp>
        <p:nvSpPr>
          <p:cNvPr id="8" name="Freeform 7">
            <a:extLst>
              <a:ext uri="{FF2B5EF4-FFF2-40B4-BE49-F238E27FC236}">
                <a16:creationId xmlns:a16="http://schemas.microsoft.com/office/drawing/2014/main" id="{76A62669-E11A-C789-E65A-D462D028D411}"/>
              </a:ext>
            </a:extLst>
          </p:cNvPr>
          <p:cNvSpPr/>
          <p:nvPr/>
        </p:nvSpPr>
        <p:spPr>
          <a:xfrm>
            <a:off x="11226265" y="5981700"/>
            <a:ext cx="5661293" cy="2580452"/>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19">
            <a:extLst>
              <a:ext uri="{FF2B5EF4-FFF2-40B4-BE49-F238E27FC236}">
                <a16:creationId xmlns:a16="http://schemas.microsoft.com/office/drawing/2014/main" id="{1D88488F-39B7-F07B-5A75-1A181CF6BEB7}"/>
              </a:ext>
            </a:extLst>
          </p:cNvPr>
          <p:cNvSpPr txBox="1"/>
          <p:nvPr/>
        </p:nvSpPr>
        <p:spPr>
          <a:xfrm>
            <a:off x="12474926" y="6487401"/>
            <a:ext cx="3163969" cy="1205458"/>
          </a:xfrm>
          <a:prstGeom prst="rect">
            <a:avLst/>
          </a:prstGeom>
        </p:spPr>
        <p:txBody>
          <a:bodyPr lIns="0" tIns="0" rIns="0" bIns="0" rtlCol="0" anchor="t">
            <a:spAutoFit/>
          </a:bodyPr>
          <a:lstStyle/>
          <a:p>
            <a:pPr algn="ctr">
              <a:lnSpc>
                <a:spcPts val="4679"/>
              </a:lnSpc>
            </a:pPr>
            <a:r>
              <a:rPr lang="en-US" sz="3999" spc="199" dirty="0" err="1">
                <a:solidFill>
                  <a:srgbClr val="B2DEFF"/>
                </a:solidFill>
                <a:latin typeface="Roboto Condensed"/>
                <a:ea typeface="Roboto Condensed"/>
                <a:cs typeface="Roboto Condensed"/>
                <a:sym typeface="Roboto Condensed"/>
              </a:rPr>
              <a:t>Kết</a:t>
            </a:r>
            <a:r>
              <a:rPr lang="en-US" sz="3999" spc="199" dirty="0">
                <a:solidFill>
                  <a:srgbClr val="B2DEFF"/>
                </a:solidFill>
                <a:latin typeface="Roboto Condensed"/>
                <a:ea typeface="Roboto Condensed"/>
                <a:cs typeface="Roboto Condensed"/>
                <a:sym typeface="Roboto Condensed"/>
              </a:rPr>
              <a:t> </a:t>
            </a:r>
            <a:r>
              <a:rPr lang="en-US" sz="3999" spc="199" dirty="0" err="1">
                <a:solidFill>
                  <a:srgbClr val="B2DEFF"/>
                </a:solidFill>
                <a:latin typeface="Roboto Condensed"/>
                <a:ea typeface="Roboto Condensed"/>
                <a:cs typeface="Roboto Condensed"/>
                <a:sym typeface="Roboto Condensed"/>
              </a:rPr>
              <a:t>Quả</a:t>
            </a:r>
            <a:r>
              <a:rPr lang="en-US" sz="3999" spc="199" dirty="0">
                <a:solidFill>
                  <a:srgbClr val="B2DEFF"/>
                </a:solidFill>
                <a:latin typeface="Roboto Condensed"/>
                <a:ea typeface="Roboto Condensed"/>
                <a:cs typeface="Roboto Condensed"/>
                <a:sym typeface="Roboto Condensed"/>
              </a:rPr>
              <a:t> </a:t>
            </a:r>
            <a:r>
              <a:rPr lang="en-US" sz="3999" spc="199" dirty="0" err="1">
                <a:solidFill>
                  <a:srgbClr val="B2DEFF"/>
                </a:solidFill>
                <a:latin typeface="Roboto Condensed"/>
                <a:ea typeface="Roboto Condensed"/>
                <a:cs typeface="Roboto Condensed"/>
                <a:sym typeface="Roboto Condensed"/>
              </a:rPr>
              <a:t>Chương</a:t>
            </a:r>
            <a:r>
              <a:rPr lang="en-US" sz="3999" spc="199" dirty="0">
                <a:solidFill>
                  <a:srgbClr val="B2DEFF"/>
                </a:solidFill>
                <a:latin typeface="Roboto Condensed"/>
                <a:ea typeface="Roboto Condensed"/>
                <a:cs typeface="Roboto Condensed"/>
                <a:sym typeface="Roboto Condensed"/>
              </a:rPr>
              <a:t> </a:t>
            </a:r>
            <a:r>
              <a:rPr lang="en-US" sz="3999" spc="199" dirty="0" err="1">
                <a:solidFill>
                  <a:srgbClr val="B2DEFF"/>
                </a:solidFill>
                <a:latin typeface="Roboto Condensed"/>
                <a:ea typeface="Roboto Condensed"/>
                <a:cs typeface="Roboto Condensed"/>
                <a:sym typeface="Roboto Condensed"/>
              </a:rPr>
              <a:t>Trình</a:t>
            </a:r>
            <a:endParaRPr lang="en-US" sz="3999" spc="199" dirty="0">
              <a:solidFill>
                <a:srgbClr val="B2DEFF"/>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962400" y="66897"/>
            <a:ext cx="122076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Hộp Văn bản 1">
            <a:extLst>
              <a:ext uri="{FF2B5EF4-FFF2-40B4-BE49-F238E27FC236}">
                <a16:creationId xmlns:a16="http://schemas.microsoft.com/office/drawing/2014/main" id="{E8633910-2230-524B-254D-D010755668FB}"/>
              </a:ext>
            </a:extLst>
          </p:cNvPr>
          <p:cNvSpPr txBox="1"/>
          <p:nvPr/>
        </p:nvSpPr>
        <p:spPr>
          <a:xfrm>
            <a:off x="2360422" y="2447571"/>
            <a:ext cx="14168606" cy="5863144"/>
          </a:xfrm>
          <a:prstGeom prst="rect">
            <a:avLst/>
          </a:prstGeom>
          <a:noFill/>
        </p:spPr>
        <p:txBody>
          <a:bodyPr wrap="square" numCol="1" rtlCol="0">
            <a:spAutoFit/>
          </a:bodyPr>
          <a:lstStyle/>
          <a:p>
            <a:pPr indent="457200" algn="just">
              <a:lnSpc>
                <a:spcPct val="150000"/>
              </a:lnSpc>
              <a:spcBef>
                <a:spcPts val="600"/>
              </a:spcBef>
              <a:spcAft>
                <a:spcPts val="600"/>
              </a:spcAft>
            </a:pP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def </a:t>
            </a:r>
            <a:r>
              <a:rPr lang="en-US" sz="32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result_image</a:t>
            </a: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a:t>
            </a:r>
            <a:endParaRPr lang="vi-VN" sz="32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if </a:t>
            </a:r>
            <a:r>
              <a:rPr lang="en-US" sz="32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image_path</a:t>
            </a: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a:t>
            </a:r>
            <a:endParaRPr lang="vi-VN" sz="32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image = cv2.imread(</a:t>
            </a:r>
            <a:r>
              <a:rPr lang="en-US" sz="32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image_path</a:t>
            </a: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a:t>
            </a:r>
            <a:endParaRPr lang="vi-VN" sz="32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results = </a:t>
            </a:r>
            <a:r>
              <a:rPr lang="en-US" sz="32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model.predict</a:t>
            </a: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(source=image, conf=</a:t>
            </a:r>
            <a:r>
              <a:rPr lang="en-US" sz="32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confidence_threshold</a:t>
            </a: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a:t>
            </a:r>
            <a:endParaRPr lang="vi-VN" sz="32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labels = </a:t>
            </a:r>
            <a:r>
              <a:rPr lang="en-US" sz="32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extract_labels</a:t>
            </a: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(results)</a:t>
            </a:r>
            <a:endParaRPr lang="vi-VN" sz="32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show_image_with_results</a:t>
            </a:r>
            <a:r>
              <a:rPr lang="en-US" sz="32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(image, results)</a:t>
            </a:r>
            <a:endParaRPr lang="vi-VN" sz="32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a:p>
            <a:r>
              <a:rPr lang="en-US" sz="3200" kern="0" dirty="0">
                <a:solidFill>
                  <a:srgbClr val="3DEDE8"/>
                </a:solidFill>
                <a:effectLst/>
                <a:latin typeface="Roboto Condensed" panose="020B0604020202020204" charset="0"/>
                <a:ea typeface="Roboto Condensed" panose="020B0604020202020204" charset="0"/>
              </a:rPr>
              <a:t>        </a:t>
            </a:r>
            <a:r>
              <a:rPr lang="en-US" sz="3200" kern="0" dirty="0" err="1">
                <a:solidFill>
                  <a:srgbClr val="3DEDE8"/>
                </a:solidFill>
                <a:effectLst/>
                <a:latin typeface="Roboto Condensed" panose="020B0604020202020204" charset="0"/>
                <a:ea typeface="Roboto Condensed" panose="020B0604020202020204" charset="0"/>
              </a:rPr>
              <a:t>update_status</a:t>
            </a:r>
            <a:r>
              <a:rPr lang="en-US" sz="3200" kern="0" dirty="0">
                <a:solidFill>
                  <a:srgbClr val="3DEDE8"/>
                </a:solidFill>
                <a:effectLst/>
                <a:latin typeface="Roboto Condensed" panose="020B0604020202020204" charset="0"/>
                <a:ea typeface="Roboto Condensed" panose="020B0604020202020204" charset="0"/>
              </a:rPr>
              <a:t>(</a:t>
            </a:r>
            <a:r>
              <a:rPr lang="en-US" sz="3200" kern="0" dirty="0" err="1">
                <a:solidFill>
                  <a:srgbClr val="3DEDE8"/>
                </a:solidFill>
                <a:effectLst/>
                <a:latin typeface="Roboto Condensed" panose="020B0604020202020204" charset="0"/>
                <a:ea typeface="Roboto Condensed" panose="020B0604020202020204" charset="0"/>
              </a:rPr>
              <a:t>f"Nhận</a:t>
            </a:r>
            <a:r>
              <a:rPr lang="en-US" sz="3200" kern="0" dirty="0">
                <a:solidFill>
                  <a:srgbClr val="3DEDE8"/>
                </a:solidFill>
                <a:effectLst/>
                <a:latin typeface="Roboto Condensed" panose="020B0604020202020204" charset="0"/>
                <a:ea typeface="Roboto Condensed" panose="020B0604020202020204" charset="0"/>
              </a:rPr>
              <a:t> </a:t>
            </a:r>
            <a:r>
              <a:rPr lang="en-US" sz="3200" kern="0" dirty="0" err="1">
                <a:solidFill>
                  <a:srgbClr val="3DEDE8"/>
                </a:solidFill>
                <a:effectLst/>
                <a:latin typeface="Roboto Condensed" panose="020B0604020202020204" charset="0"/>
                <a:ea typeface="Roboto Condensed" panose="020B0604020202020204" charset="0"/>
              </a:rPr>
              <a:t>dạng</a:t>
            </a:r>
            <a:r>
              <a:rPr lang="en-US" sz="3200" kern="0" dirty="0">
                <a:solidFill>
                  <a:srgbClr val="3DEDE8"/>
                </a:solidFill>
                <a:effectLst/>
                <a:latin typeface="Roboto Condensed" panose="020B0604020202020204" charset="0"/>
                <a:ea typeface="Roboto Condensed" panose="020B0604020202020204" charset="0"/>
              </a:rPr>
              <a:t> </a:t>
            </a:r>
            <a:r>
              <a:rPr lang="en-US" sz="3200" kern="0" dirty="0" err="1">
                <a:solidFill>
                  <a:srgbClr val="3DEDE8"/>
                </a:solidFill>
                <a:effectLst/>
                <a:latin typeface="Roboto Condensed" panose="020B0604020202020204" charset="0"/>
                <a:ea typeface="Roboto Condensed" panose="020B0604020202020204" charset="0"/>
              </a:rPr>
              <a:t>hoàn</a:t>
            </a:r>
            <a:r>
              <a:rPr lang="en-US" sz="3200" kern="0" dirty="0">
                <a:solidFill>
                  <a:srgbClr val="3DEDE8"/>
                </a:solidFill>
                <a:effectLst/>
                <a:latin typeface="Roboto Condensed" panose="020B0604020202020204" charset="0"/>
                <a:ea typeface="Roboto Condensed" panose="020B0604020202020204" charset="0"/>
              </a:rPr>
              <a:t> </a:t>
            </a:r>
            <a:r>
              <a:rPr lang="en-US" sz="3200" kern="0" dirty="0" err="1">
                <a:solidFill>
                  <a:srgbClr val="3DEDE8"/>
                </a:solidFill>
                <a:effectLst/>
                <a:latin typeface="Roboto Condensed" panose="020B0604020202020204" charset="0"/>
                <a:ea typeface="Roboto Condensed" panose="020B0604020202020204" charset="0"/>
              </a:rPr>
              <a:t>tất</a:t>
            </a:r>
            <a:r>
              <a:rPr lang="en-US" sz="3200" kern="0" dirty="0">
                <a:solidFill>
                  <a:srgbClr val="3DEDE8"/>
                </a:solidFill>
                <a:effectLst/>
                <a:latin typeface="Roboto Condensed" panose="020B0604020202020204" charset="0"/>
                <a:ea typeface="Roboto Condensed" panose="020B0604020202020204" charset="0"/>
              </a:rPr>
              <a:t>: {labels}")</a:t>
            </a:r>
            <a:endParaRPr lang="vi-VN" sz="8000" dirty="0">
              <a:solidFill>
                <a:srgbClr val="3DEDE8"/>
              </a:solidFill>
              <a:latin typeface="Roboto Condensed" panose="020B0604020202020204" charset="0"/>
              <a:ea typeface="Roboto Condensed" panose="020B0604020202020204" charset="0"/>
            </a:endParaRPr>
          </a:p>
        </p:txBody>
      </p:sp>
      <p:sp>
        <p:nvSpPr>
          <p:cNvPr id="3" name="Hộp Văn bản 2">
            <a:extLst>
              <a:ext uri="{FF2B5EF4-FFF2-40B4-BE49-F238E27FC236}">
                <a16:creationId xmlns:a16="http://schemas.microsoft.com/office/drawing/2014/main" id="{EE72C812-920B-F02D-A05D-29CE9BA1B02B}"/>
              </a:ext>
            </a:extLst>
          </p:cNvPr>
          <p:cNvSpPr txBox="1"/>
          <p:nvPr/>
        </p:nvSpPr>
        <p:spPr>
          <a:xfrm>
            <a:off x="2059697" y="1064881"/>
            <a:ext cx="14168606" cy="911403"/>
          </a:xfrm>
          <a:prstGeom prst="rect">
            <a:avLst/>
          </a:prstGeom>
          <a:noFill/>
        </p:spPr>
        <p:txBody>
          <a:bodyPr wrap="square" numCol="1" rtlCol="0">
            <a:spAutoFit/>
          </a:bodyPr>
          <a:lstStyle/>
          <a:p>
            <a:pPr indent="457200" algn="ctr">
              <a:lnSpc>
                <a:spcPct val="150000"/>
              </a:lnSpc>
              <a:spcBef>
                <a:spcPts val="600"/>
              </a:spcBef>
              <a:spcAft>
                <a:spcPts val="600"/>
              </a:spcAft>
            </a:pPr>
            <a:r>
              <a:rPr lang="en-US" sz="4000" b="1"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lang="en-US" sz="4000" b="1"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4000" b="1"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4000" b="1"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ảnh</a:t>
            </a:r>
            <a:endParaRPr lang="vi-VN" sz="8000" b="1" dirty="0">
              <a:solidFill>
                <a:srgbClr val="3DEDE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954158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962400" y="66897"/>
            <a:ext cx="122076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KẾT QUẢ CHƯƠNG TRÌNH</a:t>
            </a: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Hộp Văn bản 1">
            <a:extLst>
              <a:ext uri="{FF2B5EF4-FFF2-40B4-BE49-F238E27FC236}">
                <a16:creationId xmlns:a16="http://schemas.microsoft.com/office/drawing/2014/main" id="{E8633910-2230-524B-254D-D010755668FB}"/>
              </a:ext>
            </a:extLst>
          </p:cNvPr>
          <p:cNvSpPr txBox="1"/>
          <p:nvPr/>
        </p:nvSpPr>
        <p:spPr>
          <a:xfrm>
            <a:off x="2360422" y="1595734"/>
            <a:ext cx="14168606" cy="748923"/>
          </a:xfrm>
          <a:prstGeom prst="rect">
            <a:avLst/>
          </a:prstGeom>
          <a:noFill/>
        </p:spPr>
        <p:txBody>
          <a:bodyPr wrap="square" numCol="1" rtlCol="0">
            <a:spAutoFit/>
          </a:bodyPr>
          <a:lstStyle/>
          <a:p>
            <a:pPr indent="457200" algn="ctr">
              <a:lnSpc>
                <a:spcPct val="150000"/>
              </a:lnSpc>
              <a:spcBef>
                <a:spcPts val="600"/>
              </a:spcBef>
              <a:spcAft>
                <a:spcPts val="600"/>
              </a:spcAft>
            </a:pP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Kết</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quả</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hiển</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thị</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nhận</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dạng</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bằng</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ảnh</a:t>
            </a:r>
            <a:endPar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p:txBody>
      </p:sp>
      <p:pic>
        <p:nvPicPr>
          <p:cNvPr id="4" name="Hình ảnh 3">
            <a:extLst>
              <a:ext uri="{FF2B5EF4-FFF2-40B4-BE49-F238E27FC236}">
                <a16:creationId xmlns:a16="http://schemas.microsoft.com/office/drawing/2014/main" id="{CBE7AE41-B508-82DF-D874-156D5E3131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7201" y="2926215"/>
            <a:ext cx="10541017" cy="5665797"/>
          </a:xfrm>
          <a:prstGeom prst="rect">
            <a:avLst/>
          </a:prstGeom>
        </p:spPr>
      </p:pic>
    </p:spTree>
    <p:extLst>
      <p:ext uri="{BB962C8B-B14F-4D97-AF65-F5344CB8AC3E}">
        <p14:creationId xmlns:p14="http://schemas.microsoft.com/office/powerpoint/2010/main" val="1420844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962400" y="66897"/>
            <a:ext cx="122076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XÂY DỰNG CHƯƠNG TRÌNH</a:t>
            </a: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Hộp Văn bản 1">
            <a:extLst>
              <a:ext uri="{FF2B5EF4-FFF2-40B4-BE49-F238E27FC236}">
                <a16:creationId xmlns:a16="http://schemas.microsoft.com/office/drawing/2014/main" id="{E8633910-2230-524B-254D-D010755668FB}"/>
              </a:ext>
            </a:extLst>
          </p:cNvPr>
          <p:cNvSpPr txBox="1"/>
          <p:nvPr/>
        </p:nvSpPr>
        <p:spPr>
          <a:xfrm>
            <a:off x="457200" y="2182379"/>
            <a:ext cx="14168606" cy="6950942"/>
          </a:xfrm>
          <a:prstGeom prst="rect">
            <a:avLst/>
          </a:prstGeom>
          <a:noFill/>
        </p:spPr>
        <p:txBody>
          <a:bodyPr wrap="square" numCol="1" rtlCol="0">
            <a:spAutoFit/>
          </a:bodyPr>
          <a:lstStyle/>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def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start_camera</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global cap, running</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cap = cv2.VideoCapture(0)</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running = True</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update_status</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("Camera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khởi</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def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update_camera_frame</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if running and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cap.isOpened</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ret, frame =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cap.read</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if ret: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if </a:t>
            </a:r>
            <a:r>
              <a:rPr lang="en-US" sz="24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trigger_recognition</a:t>
            </a:r>
            <a:r>
              <a:rPr lang="en-US"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Hộp Văn bản 2">
            <a:extLst>
              <a:ext uri="{FF2B5EF4-FFF2-40B4-BE49-F238E27FC236}">
                <a16:creationId xmlns:a16="http://schemas.microsoft.com/office/drawing/2014/main" id="{B3A0529F-2ABA-1687-00AC-CF5C152BD2DE}"/>
              </a:ext>
            </a:extLst>
          </p:cNvPr>
          <p:cNvSpPr txBox="1"/>
          <p:nvPr/>
        </p:nvSpPr>
        <p:spPr>
          <a:xfrm>
            <a:off x="2360422" y="885191"/>
            <a:ext cx="14168606" cy="911403"/>
          </a:xfrm>
          <a:prstGeom prst="rect">
            <a:avLst/>
          </a:prstGeom>
          <a:noFill/>
        </p:spPr>
        <p:txBody>
          <a:bodyPr wrap="square" numCol="1" rtlCol="0">
            <a:spAutoFit/>
          </a:bodyPr>
          <a:lstStyle/>
          <a:p>
            <a:pPr indent="457200" algn="ctr">
              <a:lnSpc>
                <a:spcPct val="150000"/>
              </a:lnSpc>
              <a:spcBef>
                <a:spcPts val="600"/>
              </a:spcBef>
              <a:spcAft>
                <a:spcPts val="600"/>
              </a:spcAft>
            </a:pPr>
            <a:r>
              <a:rPr lang="en-US" sz="4000" b="1"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lang="en-US" sz="4000" b="1"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trích</a:t>
            </a:r>
            <a:r>
              <a:rPr lang="en-US" sz="4000" b="1"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4000" b="1"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ảnh</a:t>
            </a:r>
            <a:endParaRPr lang="vi-VN" sz="8000" b="1" dirty="0">
              <a:solidFill>
                <a:srgbClr val="3DEDE8"/>
              </a:solidFill>
              <a:latin typeface="Roboto Condensed" panose="020B0604020202020204" charset="0"/>
              <a:ea typeface="Roboto Condensed" panose="020B0604020202020204" charset="0"/>
            </a:endParaRPr>
          </a:p>
        </p:txBody>
      </p:sp>
      <p:sp>
        <p:nvSpPr>
          <p:cNvPr id="4" name="Hộp Văn bản 3">
            <a:extLst>
              <a:ext uri="{FF2B5EF4-FFF2-40B4-BE49-F238E27FC236}">
                <a16:creationId xmlns:a16="http://schemas.microsoft.com/office/drawing/2014/main" id="{04FB9D28-2679-6136-0E38-8987972E6B97}"/>
              </a:ext>
            </a:extLst>
          </p:cNvPr>
          <p:cNvSpPr txBox="1"/>
          <p:nvPr/>
        </p:nvSpPr>
        <p:spPr>
          <a:xfrm>
            <a:off x="7043644" y="2233835"/>
            <a:ext cx="14168606" cy="6848029"/>
          </a:xfrm>
          <a:prstGeom prst="rect">
            <a:avLst/>
          </a:prstGeom>
          <a:noFill/>
        </p:spPr>
        <p:txBody>
          <a:bodyPr wrap="square" numCol="1" rtlCol="0">
            <a:spAutoFit/>
          </a:bodyPr>
          <a:lstStyle/>
          <a:p>
            <a:pPr indent="457200" algn="just">
              <a:lnSpc>
                <a:spcPct val="150000"/>
              </a:lnSpc>
              <a:spcBef>
                <a:spcPts val="600"/>
              </a:spcBef>
              <a:spcAft>
                <a:spcPts val="600"/>
              </a:spcAft>
            </a:pP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results = </a:t>
            </a:r>
            <a:r>
              <a:rPr lang="en-US" sz="28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model.predict</a:t>
            </a: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(source=frame, conf=</a:t>
            </a:r>
            <a:r>
              <a:rPr lang="en-US" sz="28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confidence_threshold</a:t>
            </a: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frame = </a:t>
            </a:r>
            <a:r>
              <a:rPr lang="en-US" sz="28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draw_results</a:t>
            </a: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(frame, results)</a:t>
            </a:r>
            <a:endParaRPr lang="vi-VN"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show_image</a:t>
            </a: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(frame, </a:t>
            </a:r>
            <a:r>
              <a:rPr lang="en-US" sz="28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img_label_left</a:t>
            </a: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img_label_left.after</a:t>
            </a: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(10, </a:t>
            </a:r>
            <a:r>
              <a:rPr lang="en-US" sz="28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update_camera_frame</a:t>
            </a: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else:</a:t>
            </a:r>
            <a:endParaRPr lang="vi-VN"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stop_camera</a:t>
            </a: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else:</a:t>
            </a:r>
            <a:endParaRPr lang="vi-VN"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stop_camera</a:t>
            </a:r>
            <a:r>
              <a:rPr lang="en-US"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8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800" kern="0" dirty="0">
                <a:solidFill>
                  <a:srgbClr val="3DEDE8"/>
                </a:solidFill>
                <a:effectLst/>
                <a:latin typeface="Times New Roman" panose="02020603050405020304" pitchFamily="18" charset="0"/>
                <a:ea typeface="Times New Roman" panose="02020603050405020304" pitchFamily="18" charset="0"/>
              </a:rPr>
              <a:t>    </a:t>
            </a:r>
            <a:r>
              <a:rPr lang="en-US" sz="2800" kern="0" dirty="0" err="1">
                <a:solidFill>
                  <a:srgbClr val="3DEDE8"/>
                </a:solidFill>
                <a:effectLst/>
                <a:latin typeface="Times New Roman" panose="02020603050405020304" pitchFamily="18" charset="0"/>
                <a:ea typeface="Times New Roman" panose="02020603050405020304" pitchFamily="18" charset="0"/>
              </a:rPr>
              <a:t>update_camera_frame</a:t>
            </a:r>
            <a:r>
              <a:rPr lang="en-US" sz="2800" kern="0" dirty="0">
                <a:solidFill>
                  <a:srgbClr val="3DEDE8"/>
                </a:solidFill>
                <a:effectLst/>
                <a:latin typeface="Times New Roman" panose="02020603050405020304" pitchFamily="18" charset="0"/>
                <a:ea typeface="Times New Roman" panose="02020603050405020304" pitchFamily="18" charset="0"/>
              </a:rPr>
              <a:t>()</a:t>
            </a:r>
            <a:endParaRPr lang="vi-VN" sz="36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7686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962400" y="66897"/>
            <a:ext cx="122076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KẾT QUẢ CHƯƠNG TRÌNH</a:t>
            </a: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Hộp Văn bản 1">
            <a:extLst>
              <a:ext uri="{FF2B5EF4-FFF2-40B4-BE49-F238E27FC236}">
                <a16:creationId xmlns:a16="http://schemas.microsoft.com/office/drawing/2014/main" id="{E8633910-2230-524B-254D-D010755668FB}"/>
              </a:ext>
            </a:extLst>
          </p:cNvPr>
          <p:cNvSpPr txBox="1"/>
          <p:nvPr/>
        </p:nvSpPr>
        <p:spPr>
          <a:xfrm>
            <a:off x="2360422" y="1595734"/>
            <a:ext cx="14168606" cy="748923"/>
          </a:xfrm>
          <a:prstGeom prst="rect">
            <a:avLst/>
          </a:prstGeom>
          <a:noFill/>
        </p:spPr>
        <p:txBody>
          <a:bodyPr wrap="square" numCol="1" rtlCol="0">
            <a:spAutoFit/>
          </a:bodyPr>
          <a:lstStyle/>
          <a:p>
            <a:pPr indent="457200" algn="ctr">
              <a:lnSpc>
                <a:spcPct val="150000"/>
              </a:lnSpc>
              <a:spcBef>
                <a:spcPts val="600"/>
              </a:spcBef>
              <a:spcAft>
                <a:spcPts val="600"/>
              </a:spcAft>
            </a:pP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Kết</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quả</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hiển</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thị</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nhận</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dạng</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bằng</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video</a:t>
            </a:r>
          </a:p>
        </p:txBody>
      </p:sp>
      <p:pic>
        <p:nvPicPr>
          <p:cNvPr id="4" name="Hình ảnh 3">
            <a:extLst>
              <a:ext uri="{FF2B5EF4-FFF2-40B4-BE49-F238E27FC236}">
                <a16:creationId xmlns:a16="http://schemas.microsoft.com/office/drawing/2014/main" id="{CBE7AE41-B508-82DF-D874-156D5E3131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7201" y="2926215"/>
            <a:ext cx="10541017" cy="5665796"/>
          </a:xfrm>
          <a:prstGeom prst="rect">
            <a:avLst/>
          </a:prstGeom>
        </p:spPr>
      </p:pic>
    </p:spTree>
    <p:extLst>
      <p:ext uri="{BB962C8B-B14F-4D97-AF65-F5344CB8AC3E}">
        <p14:creationId xmlns:p14="http://schemas.microsoft.com/office/powerpoint/2010/main" val="584192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962400" y="66897"/>
            <a:ext cx="12207687" cy="961802"/>
          </a:xfrm>
          <a:prstGeom prst="rect">
            <a:avLst/>
          </a:prstGeom>
        </p:spPr>
        <p:txBody>
          <a:bodyPr wrap="square" lIns="0" tIns="0" rIns="0" bIns="0" rtlCol="0" anchor="t">
            <a:spAutoFit/>
          </a:bodyPr>
          <a:lstStyle/>
          <a:p>
            <a:pPr algn="ctr">
              <a:lnSpc>
                <a:spcPts val="7487"/>
              </a:lnSpc>
            </a:pPr>
            <a:r>
              <a:rPr lang="en-US" sz="6399" b="1" dirty="0">
                <a:solidFill>
                  <a:srgbClr val="3DEDE8"/>
                </a:solidFill>
                <a:latin typeface="Roboto Condensed Bold"/>
                <a:ea typeface="Roboto Condensed Bold"/>
                <a:cs typeface="Roboto Condensed Bold"/>
                <a:sym typeface="Roboto Condensed Bold"/>
              </a:rPr>
              <a:t>KẾT QUẢ CHƯƠNG TRÌNH</a:t>
            </a: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Hộp Văn bản 1">
            <a:extLst>
              <a:ext uri="{FF2B5EF4-FFF2-40B4-BE49-F238E27FC236}">
                <a16:creationId xmlns:a16="http://schemas.microsoft.com/office/drawing/2014/main" id="{E8633910-2230-524B-254D-D010755668FB}"/>
              </a:ext>
            </a:extLst>
          </p:cNvPr>
          <p:cNvSpPr txBox="1"/>
          <p:nvPr/>
        </p:nvSpPr>
        <p:spPr>
          <a:xfrm>
            <a:off x="2360422" y="1595734"/>
            <a:ext cx="14168606" cy="748923"/>
          </a:xfrm>
          <a:prstGeom prst="rect">
            <a:avLst/>
          </a:prstGeom>
          <a:noFill/>
        </p:spPr>
        <p:txBody>
          <a:bodyPr wrap="square" numCol="1" rtlCol="0">
            <a:spAutoFit/>
          </a:bodyPr>
          <a:lstStyle/>
          <a:p>
            <a:pPr indent="457200" algn="ctr">
              <a:lnSpc>
                <a:spcPct val="150000"/>
              </a:lnSpc>
              <a:spcBef>
                <a:spcPts val="600"/>
              </a:spcBef>
              <a:spcAft>
                <a:spcPts val="600"/>
              </a:spcAft>
            </a:pP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Kết</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quả</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hiển</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thị</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nhận</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dạng</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200" b="1"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bằng</a:t>
            </a:r>
            <a:r>
              <a:rPr lang="en-US" sz="3200" b="1" dirty="0">
                <a:solidFill>
                  <a:srgbClr val="3DEDE8"/>
                </a:solidFill>
                <a:effectLst/>
                <a:latin typeface="Roboto Condensed" panose="020B0604020202020204" charset="0"/>
                <a:ea typeface="Roboto Condensed" panose="020B0604020202020204" charset="0"/>
                <a:cs typeface="Times New Roman" panose="02020603050405020304" pitchFamily="18" charset="0"/>
              </a:rPr>
              <a:t> camera</a:t>
            </a:r>
          </a:p>
        </p:txBody>
      </p:sp>
      <p:pic>
        <p:nvPicPr>
          <p:cNvPr id="4" name="Hình ảnh 3">
            <a:extLst>
              <a:ext uri="{FF2B5EF4-FFF2-40B4-BE49-F238E27FC236}">
                <a16:creationId xmlns:a16="http://schemas.microsoft.com/office/drawing/2014/main" id="{CBE7AE41-B508-82DF-D874-156D5E3131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76504" y="2534172"/>
            <a:ext cx="8571496" cy="5665797"/>
          </a:xfrm>
          <a:prstGeom prst="rect">
            <a:avLst/>
          </a:prstGeom>
        </p:spPr>
      </p:pic>
    </p:spTree>
    <p:extLst>
      <p:ext uri="{BB962C8B-B14F-4D97-AF65-F5344CB8AC3E}">
        <p14:creationId xmlns:p14="http://schemas.microsoft.com/office/powerpoint/2010/main" val="946022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040156" y="243878"/>
            <a:ext cx="12207687" cy="961802"/>
          </a:xfrm>
          <a:prstGeom prst="rect">
            <a:avLst/>
          </a:prstGeom>
        </p:spPr>
        <p:txBody>
          <a:bodyPr wrap="square" lIns="0" tIns="0" rIns="0" bIns="0" rtlCol="0" anchor="t">
            <a:spAutoFit/>
          </a:bodyPr>
          <a:lstStyle/>
          <a:p>
            <a:pPr algn="ctr">
              <a:lnSpc>
                <a:spcPts val="7487"/>
              </a:lnSpc>
            </a:pPr>
            <a:r>
              <a:rPr lang="en-US" sz="6399" b="1" dirty="0" err="1">
                <a:solidFill>
                  <a:srgbClr val="3DEDE8"/>
                </a:solidFill>
                <a:latin typeface="Roboto Condensed Bold"/>
                <a:ea typeface="Roboto Condensed Bold"/>
                <a:cs typeface="Roboto Condensed Bold"/>
                <a:sym typeface="Roboto Condensed Bold"/>
              </a:rPr>
              <a:t>Kết</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Luận</a:t>
            </a:r>
            <a:endParaRPr lang="en-US" sz="6399" b="1" dirty="0">
              <a:solidFill>
                <a:srgbClr val="3DEDE8"/>
              </a:solidFill>
              <a:latin typeface="Roboto Condensed Bold"/>
              <a:ea typeface="Roboto Condensed Bold"/>
              <a:cs typeface="Roboto Condensed Bold"/>
              <a:sym typeface="Roboto Condensed Bol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Hộp Văn bản 2">
            <a:extLst>
              <a:ext uri="{FF2B5EF4-FFF2-40B4-BE49-F238E27FC236}">
                <a16:creationId xmlns:a16="http://schemas.microsoft.com/office/drawing/2014/main" id="{D75CBA5F-B77C-4128-9F77-8201D7CF452A}"/>
              </a:ext>
            </a:extLst>
          </p:cNvPr>
          <p:cNvSpPr txBox="1"/>
          <p:nvPr/>
        </p:nvSpPr>
        <p:spPr>
          <a:xfrm>
            <a:off x="2001481" y="1966230"/>
            <a:ext cx="7840450" cy="5632311"/>
          </a:xfrm>
          <a:prstGeom prst="rect">
            <a:avLst/>
          </a:prstGeom>
          <a:noFill/>
        </p:spPr>
        <p:txBody>
          <a:bodyPr wrap="square" rtlCol="0">
            <a:spAutoFit/>
          </a:bodyPr>
          <a:lstStyle/>
          <a:p>
            <a:r>
              <a:rPr lang="vi-VN" sz="3600" dirty="0">
                <a:solidFill>
                  <a:srgbClr val="3DEDE8"/>
                </a:solidFill>
                <a:latin typeface="Roboto Condensed" panose="020B0604020202020204" charset="0"/>
                <a:ea typeface="Roboto Condensed" panose="020B0604020202020204" charset="0"/>
              </a:rPr>
              <a:t>Ưu điểm </a:t>
            </a:r>
            <a:endParaRPr lang="en-US" sz="3600" dirty="0">
              <a:solidFill>
                <a:srgbClr val="3DEDE8"/>
              </a:solidFill>
              <a:latin typeface="Roboto Condensed" panose="020B0604020202020204" charset="0"/>
              <a:ea typeface="Roboto Condensed" panose="020B0604020202020204" charset="0"/>
            </a:endParaRPr>
          </a:p>
          <a:p>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Chương</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trình</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có</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giao</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diện</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đơn</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giản</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dễ</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thao</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tác</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Sử</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dụng</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3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chế</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độ</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nhận</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dạng</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bằng</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ảnh</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video , camera .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Nhận</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dạng</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3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kiểu</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trạng</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thái</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tiêu</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biểu</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là</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Đeo</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Khẩu</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Trang ,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Không</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Đeo</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Khẩu</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Trang ,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Đeo</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Khẩu</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Trang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sai</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cách</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Nhận</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dạng</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độ</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chính</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xác</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đạt</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83,33% (63/75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ảnh</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đã</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test) .Video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đạt</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chính</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xác</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3/6 video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chủ</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yếu</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là</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các</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video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về</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1 </a:t>
            </a:r>
            <a:r>
              <a:rPr lang="en-US" sz="36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người</a:t>
            </a:r>
            <a:r>
              <a:rPr lang="en-US" sz="36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 </a:t>
            </a:r>
            <a:endParaRPr lang="vi-VN" sz="36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p:txBody>
      </p:sp>
      <p:sp>
        <p:nvSpPr>
          <p:cNvPr id="4" name="Hộp Văn bản 3">
            <a:extLst>
              <a:ext uri="{FF2B5EF4-FFF2-40B4-BE49-F238E27FC236}">
                <a16:creationId xmlns:a16="http://schemas.microsoft.com/office/drawing/2014/main" id="{95C20101-EF74-B4D2-0988-6A398076FF0E}"/>
              </a:ext>
            </a:extLst>
          </p:cNvPr>
          <p:cNvSpPr txBox="1"/>
          <p:nvPr/>
        </p:nvSpPr>
        <p:spPr>
          <a:xfrm>
            <a:off x="10210800" y="1966230"/>
            <a:ext cx="7840450" cy="5632311"/>
          </a:xfrm>
          <a:prstGeom prst="rect">
            <a:avLst/>
          </a:prstGeom>
          <a:noFill/>
        </p:spPr>
        <p:txBody>
          <a:bodyPr wrap="square" rtlCol="0">
            <a:spAutoFit/>
          </a:bodyPr>
          <a:lstStyle/>
          <a:p>
            <a:r>
              <a:rPr lang="vi-VN" sz="3600" dirty="0">
                <a:solidFill>
                  <a:srgbClr val="3DEDE8"/>
                </a:solidFill>
                <a:latin typeface="Roboto Condensed" panose="020B0604020202020204" charset="0"/>
                <a:ea typeface="Roboto Condensed" panose="020B0604020202020204" charset="0"/>
              </a:rPr>
              <a:t>Hạn Chế </a:t>
            </a:r>
          </a:p>
          <a:p>
            <a:r>
              <a:rPr lang="vi-VN" sz="3600" dirty="0">
                <a:solidFill>
                  <a:srgbClr val="3DEDE8"/>
                </a:solidFill>
                <a:latin typeface="Roboto Condensed" panose="020B0604020202020204" charset="0"/>
                <a:ea typeface="Roboto Condensed" panose="020B0604020202020204" charset="0"/>
              </a:rPr>
              <a:t>Bộ dữ liệu huấn luyện hiện tại chưa đủ lớn và đa dạng, dẫn đến độ chính xác chưa tối ưu trong một số trường hợp phức tạp hoặc đặc thù. Ngoài ra, chương trình có thể gặp phải các lỗi nhận dạng khi ánh sáng hoặc chất lượng hình ảnh đầu vào không đảm </a:t>
            </a:r>
            <a:r>
              <a:rPr lang="vi-VN" sz="3600" dirty="0" err="1">
                <a:solidFill>
                  <a:srgbClr val="3DEDE8"/>
                </a:solidFill>
                <a:latin typeface="Roboto Condensed" panose="020B0604020202020204" charset="0"/>
                <a:ea typeface="Roboto Condensed" panose="020B0604020202020204" charset="0"/>
              </a:rPr>
              <a:t>bảo.Một</a:t>
            </a:r>
            <a:r>
              <a:rPr lang="vi-VN" sz="3600" dirty="0">
                <a:solidFill>
                  <a:srgbClr val="3DEDE8"/>
                </a:solidFill>
                <a:latin typeface="Roboto Condensed" panose="020B0604020202020204" charset="0"/>
                <a:ea typeface="Roboto Condensed" panose="020B0604020202020204" charset="0"/>
              </a:rPr>
              <a:t> số hạn chế khi nhận dạng một người thì chính xác cao còn nhiều người thì còn thấp .</a:t>
            </a:r>
          </a:p>
        </p:txBody>
      </p:sp>
    </p:spTree>
    <p:extLst>
      <p:ext uri="{BB962C8B-B14F-4D97-AF65-F5344CB8AC3E}">
        <p14:creationId xmlns:p14="http://schemas.microsoft.com/office/powerpoint/2010/main" val="73151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0" y="6381969"/>
            <a:ext cx="5680045" cy="3905031"/>
          </a:xfrm>
          <a:custGeom>
            <a:avLst/>
            <a:gdLst/>
            <a:ahLst/>
            <a:cxnLst/>
            <a:rect l="l" t="t" r="r" b="b"/>
            <a:pathLst>
              <a:path w="5680045" h="3905031">
                <a:moveTo>
                  <a:pt x="0" y="0"/>
                </a:moveTo>
                <a:lnTo>
                  <a:pt x="5680045" y="0"/>
                </a:lnTo>
                <a:lnTo>
                  <a:pt x="5680045" y="3905031"/>
                </a:lnTo>
                <a:lnTo>
                  <a:pt x="0" y="390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2607955" y="6381969"/>
            <a:ext cx="5680045" cy="3905031"/>
          </a:xfrm>
          <a:custGeom>
            <a:avLst/>
            <a:gdLst/>
            <a:ahLst/>
            <a:cxnLst/>
            <a:rect l="l" t="t" r="r" b="b"/>
            <a:pathLst>
              <a:path w="5680045" h="3905031">
                <a:moveTo>
                  <a:pt x="0" y="0"/>
                </a:moveTo>
                <a:lnTo>
                  <a:pt x="5680045" y="0"/>
                </a:lnTo>
                <a:lnTo>
                  <a:pt x="5680045" y="3905031"/>
                </a:lnTo>
                <a:lnTo>
                  <a:pt x="0" y="390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650721" y="4402025"/>
            <a:ext cx="8576157" cy="1544193"/>
          </a:xfrm>
          <a:prstGeom prst="rect">
            <a:avLst/>
          </a:prstGeom>
        </p:spPr>
        <p:txBody>
          <a:bodyPr lIns="0" tIns="0" rIns="0" bIns="0" rtlCol="0" anchor="t">
            <a:spAutoFit/>
          </a:bodyPr>
          <a:lstStyle/>
          <a:p>
            <a:pPr algn="ctr">
              <a:lnSpc>
                <a:spcPts val="12050"/>
              </a:lnSpc>
            </a:pPr>
            <a:r>
              <a:rPr lang="en-US" sz="10299" b="1" dirty="0" err="1">
                <a:solidFill>
                  <a:srgbClr val="3DEDE8"/>
                </a:solidFill>
                <a:latin typeface="Roboto Condensed Bold"/>
                <a:ea typeface="Roboto Condensed Bold"/>
                <a:cs typeface="Roboto Condensed Bold"/>
                <a:sym typeface="Roboto Condensed Bold"/>
              </a:rPr>
              <a:t>Cảm</a:t>
            </a:r>
            <a:r>
              <a:rPr lang="en-US" sz="10299" b="1" dirty="0">
                <a:solidFill>
                  <a:srgbClr val="3DEDE8"/>
                </a:solidFill>
                <a:latin typeface="Roboto Condensed Bold"/>
                <a:ea typeface="Roboto Condensed Bold"/>
                <a:cs typeface="Roboto Condensed Bold"/>
                <a:sym typeface="Roboto Condensed Bold"/>
              </a:rPr>
              <a:t> </a:t>
            </a:r>
            <a:r>
              <a:rPr lang="en-US" sz="10299" b="1" dirty="0" err="1">
                <a:solidFill>
                  <a:srgbClr val="3DEDE8"/>
                </a:solidFill>
                <a:latin typeface="Roboto Condensed Bold"/>
                <a:ea typeface="Roboto Condensed Bold"/>
                <a:cs typeface="Roboto Condensed Bold"/>
                <a:sym typeface="Roboto Condensed Bold"/>
              </a:rPr>
              <a:t>Ơn</a:t>
            </a:r>
            <a:endParaRPr lang="en-US" sz="10299" b="1" dirty="0">
              <a:solidFill>
                <a:srgbClr val="3DEDE8"/>
              </a:solidFill>
              <a:latin typeface="Roboto Condensed Bold"/>
              <a:ea typeface="Roboto Condensed Bold"/>
              <a:cs typeface="Roboto Condensed Bold"/>
              <a:sym typeface="Roboto Condensed Bold"/>
            </a:endParaRPr>
          </a:p>
        </p:txBody>
      </p:sp>
      <p:sp>
        <p:nvSpPr>
          <p:cNvPr id="5" name="TextBox 5"/>
          <p:cNvSpPr txBox="1"/>
          <p:nvPr/>
        </p:nvSpPr>
        <p:spPr>
          <a:xfrm>
            <a:off x="2429621" y="5955743"/>
            <a:ext cx="13018356" cy="602729"/>
          </a:xfrm>
          <a:prstGeom prst="rect">
            <a:avLst/>
          </a:prstGeom>
        </p:spPr>
        <p:txBody>
          <a:bodyPr lIns="0" tIns="0" rIns="0" bIns="0" rtlCol="0" anchor="t">
            <a:spAutoFit/>
          </a:bodyPr>
          <a:lstStyle/>
          <a:p>
            <a:pPr algn="ctr">
              <a:lnSpc>
                <a:spcPts val="4679"/>
              </a:lnSpc>
            </a:pPr>
            <a:r>
              <a:rPr lang="en-US" sz="3999" dirty="0" err="1">
                <a:solidFill>
                  <a:srgbClr val="3DEDE8"/>
                </a:solidFill>
                <a:latin typeface="Roboto Condensed"/>
                <a:ea typeface="Roboto Condensed"/>
                <a:cs typeface="Roboto Condensed"/>
                <a:sym typeface="Roboto Condensed"/>
              </a:rPr>
              <a:t>Thầy</a:t>
            </a:r>
            <a:r>
              <a:rPr lang="en-US" sz="3999" dirty="0">
                <a:solidFill>
                  <a:srgbClr val="3DEDE8"/>
                </a:solidFill>
                <a:latin typeface="Roboto Condensed"/>
                <a:ea typeface="Roboto Condensed"/>
                <a:cs typeface="Roboto Condensed"/>
                <a:sym typeface="Roboto Condensed"/>
              </a:rPr>
              <a:t> </a:t>
            </a:r>
            <a:r>
              <a:rPr lang="en-US" sz="3999" dirty="0" err="1">
                <a:solidFill>
                  <a:srgbClr val="3DEDE8"/>
                </a:solidFill>
                <a:latin typeface="Roboto Condensed"/>
                <a:ea typeface="Roboto Condensed"/>
                <a:cs typeface="Roboto Condensed"/>
                <a:sym typeface="Roboto Condensed"/>
              </a:rPr>
              <a:t>và</a:t>
            </a:r>
            <a:r>
              <a:rPr lang="en-US" sz="3999" dirty="0">
                <a:solidFill>
                  <a:srgbClr val="3DEDE8"/>
                </a:solidFill>
                <a:latin typeface="Roboto Condensed"/>
                <a:ea typeface="Roboto Condensed"/>
                <a:cs typeface="Roboto Condensed"/>
                <a:sym typeface="Roboto Condensed"/>
              </a:rPr>
              <a:t> </a:t>
            </a:r>
            <a:r>
              <a:rPr lang="en-US" sz="3999" dirty="0" err="1">
                <a:solidFill>
                  <a:srgbClr val="3DEDE8"/>
                </a:solidFill>
                <a:latin typeface="Roboto Condensed"/>
                <a:ea typeface="Roboto Condensed"/>
                <a:cs typeface="Roboto Condensed"/>
                <a:sym typeface="Roboto Condensed"/>
              </a:rPr>
              <a:t>các</a:t>
            </a:r>
            <a:r>
              <a:rPr lang="en-US" sz="3999" dirty="0">
                <a:solidFill>
                  <a:srgbClr val="3DEDE8"/>
                </a:solidFill>
                <a:latin typeface="Roboto Condensed"/>
                <a:ea typeface="Roboto Condensed"/>
                <a:cs typeface="Roboto Condensed"/>
                <a:sym typeface="Roboto Condensed"/>
              </a:rPr>
              <a:t> </a:t>
            </a:r>
            <a:r>
              <a:rPr lang="en-US" sz="3999" dirty="0" err="1">
                <a:solidFill>
                  <a:srgbClr val="3DEDE8"/>
                </a:solidFill>
                <a:latin typeface="Roboto Condensed"/>
                <a:ea typeface="Roboto Condensed"/>
                <a:cs typeface="Roboto Condensed"/>
                <a:sym typeface="Roboto Condensed"/>
              </a:rPr>
              <a:t>bạn</a:t>
            </a:r>
            <a:r>
              <a:rPr lang="en-US" sz="3999" dirty="0">
                <a:solidFill>
                  <a:srgbClr val="3DEDE8"/>
                </a:solidFill>
                <a:latin typeface="Roboto Condensed"/>
                <a:ea typeface="Roboto Condensed"/>
                <a:cs typeface="Roboto Condensed"/>
                <a:sym typeface="Roboto Condensed"/>
              </a:rPr>
              <a:t> </a:t>
            </a:r>
            <a:r>
              <a:rPr lang="en-US" sz="3999" dirty="0" err="1">
                <a:solidFill>
                  <a:srgbClr val="3DEDE8"/>
                </a:solidFill>
                <a:latin typeface="Roboto Condensed"/>
                <a:ea typeface="Roboto Condensed"/>
                <a:cs typeface="Roboto Condensed"/>
                <a:sym typeface="Roboto Condensed"/>
              </a:rPr>
              <a:t>đã</a:t>
            </a:r>
            <a:r>
              <a:rPr lang="en-US" sz="3999" dirty="0">
                <a:solidFill>
                  <a:srgbClr val="3DEDE8"/>
                </a:solidFill>
                <a:latin typeface="Roboto Condensed"/>
                <a:ea typeface="Roboto Condensed"/>
                <a:cs typeface="Roboto Condensed"/>
                <a:sym typeface="Roboto Condensed"/>
              </a:rPr>
              <a:t> </a:t>
            </a:r>
            <a:r>
              <a:rPr lang="en-US" sz="3999" dirty="0" err="1">
                <a:solidFill>
                  <a:srgbClr val="3DEDE8"/>
                </a:solidFill>
                <a:latin typeface="Roboto Condensed"/>
                <a:ea typeface="Roboto Condensed"/>
                <a:cs typeface="Roboto Condensed"/>
                <a:sym typeface="Roboto Condensed"/>
              </a:rPr>
              <a:t>chú</a:t>
            </a:r>
            <a:r>
              <a:rPr lang="en-US" sz="3999" dirty="0">
                <a:solidFill>
                  <a:srgbClr val="3DEDE8"/>
                </a:solidFill>
                <a:latin typeface="Roboto Condensed"/>
                <a:ea typeface="Roboto Condensed"/>
                <a:cs typeface="Roboto Condensed"/>
                <a:sym typeface="Roboto Condensed"/>
              </a:rPr>
              <a:t> ý </a:t>
            </a:r>
            <a:r>
              <a:rPr lang="en-US" sz="3999" dirty="0" err="1">
                <a:solidFill>
                  <a:srgbClr val="3DEDE8"/>
                </a:solidFill>
                <a:latin typeface="Roboto Condensed"/>
                <a:ea typeface="Roboto Condensed"/>
                <a:cs typeface="Roboto Condensed"/>
                <a:sym typeface="Roboto Condensed"/>
              </a:rPr>
              <a:t>lắng</a:t>
            </a:r>
            <a:r>
              <a:rPr lang="en-US" sz="3999" dirty="0">
                <a:solidFill>
                  <a:srgbClr val="3DEDE8"/>
                </a:solidFill>
                <a:latin typeface="Roboto Condensed"/>
                <a:ea typeface="Roboto Condensed"/>
                <a:cs typeface="Roboto Condensed"/>
                <a:sym typeface="Roboto Condensed"/>
              </a:rPr>
              <a:t> </a:t>
            </a:r>
            <a:r>
              <a:rPr lang="en-US" sz="3999" dirty="0" err="1">
                <a:solidFill>
                  <a:srgbClr val="3DEDE8"/>
                </a:solidFill>
                <a:latin typeface="Roboto Condensed"/>
                <a:ea typeface="Roboto Condensed"/>
                <a:cs typeface="Roboto Condensed"/>
                <a:sym typeface="Roboto Condensed"/>
              </a:rPr>
              <a:t>nghe</a:t>
            </a:r>
            <a:r>
              <a:rPr lang="en-US" sz="3999" dirty="0">
                <a:solidFill>
                  <a:srgbClr val="3DEDE8"/>
                </a:solidFill>
                <a:latin typeface="Roboto Condensed"/>
                <a:ea typeface="Roboto Condensed"/>
                <a:cs typeface="Roboto Condensed"/>
                <a:sym typeface="Roboto Condensed"/>
              </a:rPr>
              <a:t> </a:t>
            </a:r>
            <a:r>
              <a:rPr lang="en-US" sz="3999" dirty="0" err="1">
                <a:solidFill>
                  <a:srgbClr val="3DEDE8"/>
                </a:solidFill>
                <a:latin typeface="Roboto Condensed"/>
                <a:ea typeface="Roboto Condensed"/>
                <a:cs typeface="Roboto Condensed"/>
                <a:sym typeface="Roboto Condensed"/>
              </a:rPr>
              <a:t>màn</a:t>
            </a:r>
            <a:r>
              <a:rPr lang="en-US" sz="3999" dirty="0">
                <a:solidFill>
                  <a:srgbClr val="3DEDE8"/>
                </a:solidFill>
                <a:latin typeface="Roboto Condensed"/>
                <a:ea typeface="Roboto Condensed"/>
                <a:cs typeface="Roboto Condensed"/>
                <a:sym typeface="Roboto Condensed"/>
              </a:rPr>
              <a:t> </a:t>
            </a:r>
            <a:r>
              <a:rPr lang="en-US" sz="3999" dirty="0" err="1">
                <a:solidFill>
                  <a:srgbClr val="3DEDE8"/>
                </a:solidFill>
                <a:latin typeface="Roboto Condensed"/>
                <a:ea typeface="Roboto Condensed"/>
                <a:cs typeface="Roboto Condensed"/>
                <a:sym typeface="Roboto Condensed"/>
              </a:rPr>
              <a:t>thuyết</a:t>
            </a:r>
            <a:r>
              <a:rPr lang="en-US" sz="3999" dirty="0">
                <a:solidFill>
                  <a:srgbClr val="3DEDE8"/>
                </a:solidFill>
                <a:latin typeface="Roboto Condensed"/>
                <a:ea typeface="Roboto Condensed"/>
                <a:cs typeface="Roboto Condensed"/>
                <a:sym typeface="Roboto Condensed"/>
              </a:rPr>
              <a:t> </a:t>
            </a:r>
            <a:r>
              <a:rPr lang="en-US" sz="3999" dirty="0" err="1">
                <a:solidFill>
                  <a:srgbClr val="3DEDE8"/>
                </a:solidFill>
                <a:latin typeface="Roboto Condensed"/>
                <a:ea typeface="Roboto Condensed"/>
                <a:cs typeface="Roboto Condensed"/>
                <a:sym typeface="Roboto Condensed"/>
              </a:rPr>
              <a:t>trình</a:t>
            </a:r>
            <a:r>
              <a:rPr lang="en-US" sz="3999" dirty="0">
                <a:solidFill>
                  <a:srgbClr val="3DEDE8"/>
                </a:solidFill>
                <a:latin typeface="Roboto Condensed"/>
                <a:ea typeface="Roboto Condensed"/>
                <a:cs typeface="Roboto Condensed"/>
                <a:sym typeface="Roboto Condensed"/>
              </a:rPr>
              <a:t> </a:t>
            </a:r>
            <a:r>
              <a:rPr lang="en-US" sz="3999" dirty="0" err="1">
                <a:solidFill>
                  <a:srgbClr val="3DEDE8"/>
                </a:solidFill>
                <a:latin typeface="Roboto Condensed"/>
                <a:ea typeface="Roboto Condensed"/>
                <a:cs typeface="Roboto Condensed"/>
                <a:sym typeface="Roboto Condensed"/>
              </a:rPr>
              <a:t>của</a:t>
            </a:r>
            <a:r>
              <a:rPr lang="en-US" sz="3999" dirty="0">
                <a:solidFill>
                  <a:srgbClr val="3DEDE8"/>
                </a:solidFill>
                <a:latin typeface="Roboto Condensed"/>
                <a:ea typeface="Roboto Condensed"/>
                <a:cs typeface="Roboto Condensed"/>
                <a:sym typeface="Roboto Condensed"/>
              </a:rPr>
              <a:t> </a:t>
            </a:r>
            <a:r>
              <a:rPr lang="en-US" sz="3999" dirty="0" err="1">
                <a:solidFill>
                  <a:srgbClr val="3DEDE8"/>
                </a:solidFill>
                <a:latin typeface="Roboto Condensed"/>
                <a:ea typeface="Roboto Condensed"/>
                <a:cs typeface="Roboto Condensed"/>
                <a:sym typeface="Roboto Condensed"/>
              </a:rPr>
              <a:t>em</a:t>
            </a:r>
            <a:r>
              <a:rPr lang="en-US" sz="3999" dirty="0">
                <a:solidFill>
                  <a:srgbClr val="3DEDE8"/>
                </a:solidFill>
                <a:latin typeface="Roboto Condensed"/>
                <a:ea typeface="Roboto Condensed"/>
                <a:cs typeface="Roboto Condensed"/>
                <a:sym typeface="Roboto Condensed"/>
              </a:rPr>
              <a:t>.</a:t>
            </a:r>
          </a:p>
        </p:txBody>
      </p:sp>
      <p:sp>
        <p:nvSpPr>
          <p:cNvPr id="6" name="Freeform 6"/>
          <p:cNvSpPr/>
          <p:nvPr/>
        </p:nvSpPr>
        <p:spPr>
          <a:xfrm rot="-10800000">
            <a:off x="-2116005" y="1543262"/>
            <a:ext cx="20404005" cy="816160"/>
          </a:xfrm>
          <a:custGeom>
            <a:avLst/>
            <a:gdLst/>
            <a:ahLst/>
            <a:cxnLst/>
            <a:rect l="l" t="t" r="r" b="b"/>
            <a:pathLst>
              <a:path w="20404005" h="816160">
                <a:moveTo>
                  <a:pt x="0" y="0"/>
                </a:moveTo>
                <a:lnTo>
                  <a:pt x="20404005" y="0"/>
                </a:lnTo>
                <a:lnTo>
                  <a:pt x="20404005" y="816160"/>
                </a:lnTo>
                <a:lnTo>
                  <a:pt x="0" y="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pic>
        <p:nvPicPr>
          <p:cNvPr id="15" name="Hình ảnh 14">
            <a:extLst>
              <a:ext uri="{FF2B5EF4-FFF2-40B4-BE49-F238E27FC236}">
                <a16:creationId xmlns:a16="http://schemas.microsoft.com/office/drawing/2014/main" id="{4991E153-C6DB-FC70-8AE2-CBCAEEF8026B}"/>
              </a:ext>
            </a:extLst>
          </p:cNvPr>
          <p:cNvPicPr>
            <a:picLocks noChangeAspect="1"/>
          </p:cNvPicPr>
          <p:nvPr/>
        </p:nvPicPr>
        <p:blipFill>
          <a:blip r:embed="rId2" cstate="print">
            <a:extLst>
              <a:ext uri="{28A0092B-C50C-407E-A947-70E740481C1C}">
                <a14:useLocalDpi xmlns:a14="http://schemas.microsoft.com/office/drawing/2010/main" val="0"/>
              </a:ext>
            </a:extLst>
          </a:blip>
          <a:srcRect l="24236" r="24236"/>
          <a:stretch/>
        </p:blipFill>
        <p:spPr>
          <a:xfrm>
            <a:off x="12115800" y="2379412"/>
            <a:ext cx="4952999" cy="5406896"/>
          </a:xfrm>
          <a:prstGeom prst="rect">
            <a:avLst/>
          </a:prstGeom>
        </p:spPr>
      </p:pic>
      <p:sp>
        <p:nvSpPr>
          <p:cNvPr id="2" name="Freeform 2"/>
          <p:cNvSpPr/>
          <p:nvPr/>
        </p:nvSpPr>
        <p:spPr>
          <a:xfrm>
            <a:off x="1028700" y="1028700"/>
            <a:ext cx="16230600" cy="8182927"/>
          </a:xfrm>
          <a:custGeom>
            <a:avLst/>
            <a:gdLst/>
            <a:ahLst/>
            <a:cxnLst/>
            <a:rect l="l" t="t" r="r" b="b"/>
            <a:pathLst>
              <a:path w="16230600" h="8182927">
                <a:moveTo>
                  <a:pt x="0" y="0"/>
                </a:moveTo>
                <a:lnTo>
                  <a:pt x="16230600" y="0"/>
                </a:lnTo>
                <a:lnTo>
                  <a:pt x="16230600" y="8182927"/>
                </a:lnTo>
                <a:lnTo>
                  <a:pt x="0" y="81829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115800" y="2440052"/>
            <a:ext cx="4952999" cy="5406896"/>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sp>
        <p:nvSpPr>
          <p:cNvPr id="6" name="Freeform 6"/>
          <p:cNvSpPr/>
          <p:nvPr/>
        </p:nvSpPr>
        <p:spPr>
          <a:xfrm>
            <a:off x="12649200" y="7500505"/>
            <a:ext cx="4162569" cy="346443"/>
          </a:xfrm>
          <a:custGeom>
            <a:avLst/>
            <a:gdLst/>
            <a:ahLst/>
            <a:cxnLst/>
            <a:rect l="l" t="t" r="r" b="b"/>
            <a:pathLst>
              <a:path w="3940583" h="346443">
                <a:moveTo>
                  <a:pt x="0" y="0"/>
                </a:moveTo>
                <a:lnTo>
                  <a:pt x="3940582" y="0"/>
                </a:lnTo>
                <a:lnTo>
                  <a:pt x="3940582" y="346443"/>
                </a:lnTo>
                <a:lnTo>
                  <a:pt x="0" y="3464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108513" y="87956"/>
            <a:ext cx="14173199" cy="913712"/>
          </a:xfrm>
          <a:prstGeom prst="rect">
            <a:avLst/>
          </a:prstGeom>
        </p:spPr>
        <p:txBody>
          <a:bodyPr wrap="square" lIns="0" tIns="0" rIns="0" bIns="0" rtlCol="0" anchor="t">
            <a:spAutoFit/>
          </a:bodyPr>
          <a:lstStyle/>
          <a:p>
            <a:pPr algn="ctr">
              <a:lnSpc>
                <a:spcPts val="7487"/>
              </a:lnSpc>
            </a:pPr>
            <a:r>
              <a:rPr lang="en-US" sz="6000" b="1" spc="199" dirty="0" err="1">
                <a:solidFill>
                  <a:srgbClr val="3DEDE8"/>
                </a:solidFill>
                <a:latin typeface="Roboto Condensed"/>
                <a:ea typeface="Roboto Condensed"/>
                <a:cs typeface="Roboto Condensed"/>
                <a:sym typeface="Roboto Condensed"/>
              </a:rPr>
              <a:t>Nội</a:t>
            </a:r>
            <a:r>
              <a:rPr lang="en-US" sz="6000" b="1" spc="199" dirty="0">
                <a:solidFill>
                  <a:srgbClr val="3DEDE8"/>
                </a:solidFill>
                <a:latin typeface="Roboto Condensed"/>
                <a:ea typeface="Roboto Condensed"/>
                <a:cs typeface="Roboto Condensed"/>
                <a:sym typeface="Roboto Condensed"/>
              </a:rPr>
              <a:t> Dung Lý </a:t>
            </a:r>
            <a:r>
              <a:rPr lang="en-US" sz="6000" b="1" spc="199" dirty="0" err="1">
                <a:solidFill>
                  <a:srgbClr val="3DEDE8"/>
                </a:solidFill>
                <a:latin typeface="Roboto Condensed"/>
                <a:ea typeface="Roboto Condensed"/>
                <a:cs typeface="Roboto Condensed"/>
                <a:sym typeface="Roboto Condensed"/>
              </a:rPr>
              <a:t>Thuyết</a:t>
            </a:r>
            <a:r>
              <a:rPr lang="en-US" sz="6000" b="1" spc="199" dirty="0">
                <a:solidFill>
                  <a:srgbClr val="3DEDE8"/>
                </a:solidFill>
                <a:latin typeface="Roboto Condensed"/>
                <a:ea typeface="Roboto Condensed"/>
                <a:cs typeface="Roboto Condensed"/>
                <a:sym typeface="Roboto Condensed"/>
              </a:rPr>
              <a:t>  </a:t>
            </a:r>
            <a:endParaRPr lang="en-US" sz="6000" b="1" dirty="0">
              <a:solidFill>
                <a:srgbClr val="3DEDE8"/>
              </a:solidFill>
              <a:latin typeface="Roboto Condensed Bold"/>
              <a:ea typeface="Roboto Condensed Bold"/>
              <a:cs typeface="Roboto Condensed Bold"/>
              <a:sym typeface="Roboto Condensed Bold"/>
            </a:endParaRPr>
          </a:p>
        </p:txBody>
      </p:sp>
      <p:sp>
        <p:nvSpPr>
          <p:cNvPr id="9" name="TextBox 9"/>
          <p:cNvSpPr txBox="1"/>
          <p:nvPr/>
        </p:nvSpPr>
        <p:spPr>
          <a:xfrm>
            <a:off x="1828800" y="1649061"/>
            <a:ext cx="6781800" cy="602729"/>
          </a:xfrm>
          <a:prstGeom prst="rect">
            <a:avLst/>
          </a:prstGeom>
        </p:spPr>
        <p:txBody>
          <a:bodyPr wrap="square" lIns="0" tIns="0" rIns="0" bIns="0" rtlCol="0" anchor="t">
            <a:spAutoFit/>
          </a:bodyPr>
          <a:lstStyle/>
          <a:p>
            <a:pPr algn="l">
              <a:lnSpc>
                <a:spcPts val="4679"/>
              </a:lnSpc>
            </a:pPr>
            <a:r>
              <a:rPr lang="en-US" sz="3999" b="1" spc="199" dirty="0" err="1">
                <a:solidFill>
                  <a:srgbClr val="AEFEFF"/>
                </a:solidFill>
                <a:latin typeface="Roboto Condensed"/>
                <a:ea typeface="Roboto Condensed"/>
                <a:cs typeface="Roboto Condensed"/>
                <a:sym typeface="Roboto Condensed"/>
              </a:rPr>
              <a:t>Giới</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Thiệu</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Thị</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Giác</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Máy</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Tính</a:t>
            </a:r>
            <a:endParaRPr lang="en-US" sz="3999" b="1" spc="199" dirty="0">
              <a:solidFill>
                <a:srgbClr val="AEFEFF"/>
              </a:solidFill>
              <a:latin typeface="Roboto Condensed"/>
              <a:ea typeface="Roboto Condensed"/>
              <a:cs typeface="Roboto Condensed"/>
              <a:sym typeface="Roboto Condense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Hộp Văn bản 15">
            <a:extLst>
              <a:ext uri="{FF2B5EF4-FFF2-40B4-BE49-F238E27FC236}">
                <a16:creationId xmlns:a16="http://schemas.microsoft.com/office/drawing/2014/main" id="{5F47C770-4C1D-0607-2B8B-6E009BDE01EF}"/>
              </a:ext>
            </a:extLst>
          </p:cNvPr>
          <p:cNvSpPr txBox="1"/>
          <p:nvPr/>
        </p:nvSpPr>
        <p:spPr>
          <a:xfrm>
            <a:off x="1828800" y="2326641"/>
            <a:ext cx="9881736" cy="4435830"/>
          </a:xfrm>
          <a:prstGeom prst="rect">
            <a:avLst/>
          </a:prstGeom>
          <a:noFill/>
        </p:spPr>
        <p:txBody>
          <a:bodyPr wrap="square" rtlCol="0">
            <a:spAutoFit/>
          </a:bodyPr>
          <a:lstStyle/>
          <a:p>
            <a:pPr indent="457200" algn="just">
              <a:lnSpc>
                <a:spcPct val="150000"/>
              </a:lnSpc>
              <a:spcBef>
                <a:spcPts val="600"/>
              </a:spcBef>
              <a:spcAft>
                <a:spcPts val="600"/>
              </a:spcAft>
            </a:pP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giác</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(Computer Vision)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lĩnh</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vực</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tuệ</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(AI)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khoa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phương</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video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giống</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con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nhìn</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xung</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quanh</a:t>
            </a:r>
            <a:r>
              <a:rPr lang="en-US"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32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4661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45ACB971-3A2B-0D4D-FF78-7014C6694F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23682" y="1683790"/>
            <a:ext cx="8057412" cy="4427275"/>
          </a:xfrm>
          <a:prstGeom prst="rect">
            <a:avLst/>
          </a:prstGeom>
        </p:spPr>
      </p:pic>
      <p:pic>
        <p:nvPicPr>
          <p:cNvPr id="14" name="Hình ảnh 13">
            <a:extLst>
              <a:ext uri="{FF2B5EF4-FFF2-40B4-BE49-F238E27FC236}">
                <a16:creationId xmlns:a16="http://schemas.microsoft.com/office/drawing/2014/main" id="{5A61FC79-E681-2966-B86A-40DECF4578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23680" y="5356822"/>
            <a:ext cx="8064320" cy="3465019"/>
          </a:xfrm>
          <a:prstGeom prst="rect">
            <a:avLst/>
          </a:prstGeom>
        </p:spPr>
      </p:pic>
      <p:sp>
        <p:nvSpPr>
          <p:cNvPr id="7" name="TextBox 7"/>
          <p:cNvSpPr txBox="1"/>
          <p:nvPr/>
        </p:nvSpPr>
        <p:spPr>
          <a:xfrm>
            <a:off x="985909" y="1683791"/>
            <a:ext cx="9072982" cy="448841"/>
          </a:xfrm>
          <a:prstGeom prst="rect">
            <a:avLst/>
          </a:prstGeom>
        </p:spPr>
        <p:txBody>
          <a:bodyPr lIns="0" tIns="0" rIns="0" bIns="0" rtlCol="0" anchor="t">
            <a:spAutoFit/>
          </a:bodyPr>
          <a:lstStyle/>
          <a:p>
            <a:pPr algn="l">
              <a:lnSpc>
                <a:spcPts val="3509"/>
              </a:lnSpc>
            </a:pPr>
            <a:r>
              <a:rPr lang="en-US" sz="3600" b="1" dirty="0" err="1">
                <a:solidFill>
                  <a:srgbClr val="AEFEFF"/>
                </a:solidFill>
                <a:latin typeface="Roboto Condensed"/>
                <a:ea typeface="Roboto Condensed"/>
                <a:cs typeface="Roboto Condensed"/>
                <a:sym typeface="Roboto Condensed"/>
              </a:rPr>
              <a:t>Ứng</a:t>
            </a:r>
            <a:r>
              <a:rPr lang="en-US" sz="3600" b="1" dirty="0">
                <a:solidFill>
                  <a:srgbClr val="AEFEFF"/>
                </a:solidFill>
                <a:latin typeface="Roboto Condensed"/>
                <a:ea typeface="Roboto Condensed"/>
                <a:cs typeface="Roboto Condensed"/>
                <a:sym typeface="Roboto Condensed"/>
              </a:rPr>
              <a:t> </a:t>
            </a:r>
            <a:r>
              <a:rPr lang="en-US" sz="3600" b="1" dirty="0" err="1">
                <a:solidFill>
                  <a:srgbClr val="AEFEFF"/>
                </a:solidFill>
                <a:latin typeface="Roboto Condensed"/>
                <a:ea typeface="Roboto Condensed"/>
                <a:cs typeface="Roboto Condensed"/>
                <a:sym typeface="Roboto Condensed"/>
              </a:rPr>
              <a:t>dụng</a:t>
            </a:r>
            <a:r>
              <a:rPr lang="en-US" sz="3600" b="1" dirty="0">
                <a:solidFill>
                  <a:srgbClr val="AEFEFF"/>
                </a:solidFill>
                <a:latin typeface="Roboto Condensed"/>
                <a:ea typeface="Roboto Condensed"/>
                <a:cs typeface="Roboto Condensed"/>
                <a:sym typeface="Roboto Condensed"/>
              </a:rPr>
              <a:t> </a:t>
            </a:r>
            <a:r>
              <a:rPr lang="en-US" sz="3600" b="1" dirty="0" err="1">
                <a:solidFill>
                  <a:srgbClr val="AEFEFF"/>
                </a:solidFill>
                <a:latin typeface="Roboto Condensed"/>
                <a:ea typeface="Roboto Condensed"/>
                <a:cs typeface="Roboto Condensed"/>
                <a:sym typeface="Roboto Condensed"/>
              </a:rPr>
              <a:t>thực</a:t>
            </a:r>
            <a:r>
              <a:rPr lang="en-US" sz="3600" b="1" dirty="0">
                <a:solidFill>
                  <a:srgbClr val="AEFEFF"/>
                </a:solidFill>
                <a:latin typeface="Roboto Condensed"/>
                <a:ea typeface="Roboto Condensed"/>
                <a:cs typeface="Roboto Condensed"/>
                <a:sym typeface="Roboto Condensed"/>
              </a:rPr>
              <a:t> </a:t>
            </a:r>
            <a:r>
              <a:rPr lang="en-US" sz="3600" b="1" dirty="0" err="1">
                <a:solidFill>
                  <a:srgbClr val="AEFEFF"/>
                </a:solidFill>
                <a:latin typeface="Roboto Condensed"/>
                <a:ea typeface="Roboto Condensed"/>
                <a:cs typeface="Roboto Condensed"/>
                <a:sym typeface="Roboto Condensed"/>
              </a:rPr>
              <a:t>tiễn</a:t>
            </a:r>
            <a:endParaRPr lang="en-US" sz="3600" b="1" dirty="0">
              <a:solidFill>
                <a:srgbClr val="AEFEFF"/>
              </a:solidFill>
              <a:latin typeface="Roboto Condensed"/>
              <a:ea typeface="Roboto Condensed"/>
              <a:cs typeface="Roboto Condensed"/>
              <a:sym typeface="Roboto Condensed"/>
            </a:endParaRPr>
          </a:p>
        </p:txBody>
      </p:sp>
      <p:sp>
        <p:nvSpPr>
          <p:cNvPr id="8" name="TextBox 8"/>
          <p:cNvSpPr txBox="1"/>
          <p:nvPr/>
        </p:nvSpPr>
        <p:spPr>
          <a:xfrm>
            <a:off x="3559395" y="54197"/>
            <a:ext cx="13328574" cy="913712"/>
          </a:xfrm>
          <a:prstGeom prst="rect">
            <a:avLst/>
          </a:prstGeom>
        </p:spPr>
        <p:txBody>
          <a:bodyPr wrap="square" lIns="0" tIns="0" rIns="0" bIns="0" rtlCol="0" anchor="t">
            <a:spAutoFit/>
          </a:bodyPr>
          <a:lstStyle/>
          <a:p>
            <a:pPr algn="ctr">
              <a:lnSpc>
                <a:spcPts val="7487"/>
              </a:lnSpc>
            </a:pPr>
            <a:r>
              <a:rPr lang="en-US" sz="6000" b="1" spc="199" dirty="0" err="1">
                <a:solidFill>
                  <a:srgbClr val="3DEDE8"/>
                </a:solidFill>
                <a:latin typeface="Roboto Condensed"/>
                <a:ea typeface="Roboto Condensed"/>
                <a:cs typeface="Roboto Condensed"/>
                <a:sym typeface="Roboto Condensed"/>
              </a:rPr>
              <a:t>Nội</a:t>
            </a:r>
            <a:r>
              <a:rPr lang="en-US" sz="6000" b="1" spc="199" dirty="0">
                <a:solidFill>
                  <a:srgbClr val="3DEDE8"/>
                </a:solidFill>
                <a:latin typeface="Roboto Condensed"/>
                <a:ea typeface="Roboto Condensed"/>
                <a:cs typeface="Roboto Condensed"/>
                <a:sym typeface="Roboto Condensed"/>
              </a:rPr>
              <a:t> Dung Lý </a:t>
            </a:r>
            <a:r>
              <a:rPr lang="en-US" sz="6000" b="1" spc="199" dirty="0" err="1">
                <a:solidFill>
                  <a:srgbClr val="3DEDE8"/>
                </a:solidFill>
                <a:latin typeface="Roboto Condensed"/>
                <a:ea typeface="Roboto Condensed"/>
                <a:cs typeface="Roboto Condensed"/>
                <a:sym typeface="Roboto Condensed"/>
              </a:rPr>
              <a:t>Thuyết</a:t>
            </a:r>
            <a:r>
              <a:rPr lang="en-US" sz="6000" b="1" spc="199" dirty="0">
                <a:solidFill>
                  <a:srgbClr val="3DEDE8"/>
                </a:solidFill>
                <a:latin typeface="Roboto Condensed"/>
                <a:ea typeface="Roboto Condensed"/>
                <a:cs typeface="Roboto Condensed"/>
                <a:sym typeface="Roboto Condensed"/>
              </a:rPr>
              <a:t>  </a:t>
            </a:r>
            <a:endParaRPr lang="en-US" sz="6000" b="1" dirty="0">
              <a:solidFill>
                <a:srgbClr val="3DEDE8"/>
              </a:solidFill>
              <a:latin typeface="Roboto Condensed Bold"/>
              <a:ea typeface="Roboto Condensed Bold"/>
              <a:cs typeface="Roboto Condensed Bold"/>
              <a:sym typeface="Roboto Condensed Bold"/>
            </a:endParaRPr>
          </a:p>
        </p:txBody>
      </p:sp>
      <p:sp>
        <p:nvSpPr>
          <p:cNvPr id="9" name="TextBox 9"/>
          <p:cNvSpPr txBox="1"/>
          <p:nvPr/>
        </p:nvSpPr>
        <p:spPr>
          <a:xfrm>
            <a:off x="239457" y="1305483"/>
            <a:ext cx="4543107" cy="602729"/>
          </a:xfrm>
          <a:prstGeom prst="rect">
            <a:avLst/>
          </a:prstGeom>
        </p:spPr>
        <p:txBody>
          <a:bodyPr lIns="0" tIns="0" rIns="0" bIns="0" rtlCol="0" anchor="t">
            <a:spAutoFit/>
          </a:bodyPr>
          <a:lstStyle/>
          <a:p>
            <a:pPr algn="l">
              <a:lnSpc>
                <a:spcPts val="4679"/>
              </a:lnSpc>
            </a:pPr>
            <a:endParaRPr lang="en-US" sz="3999" spc="199" dirty="0">
              <a:solidFill>
                <a:srgbClr val="AEFEFF"/>
              </a:solidFill>
              <a:latin typeface="Roboto Condensed"/>
              <a:ea typeface="Roboto Condensed"/>
              <a:cs typeface="Roboto Condensed"/>
              <a:sym typeface="Roboto Condense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Hộp Văn bản 1">
            <a:extLst>
              <a:ext uri="{FF2B5EF4-FFF2-40B4-BE49-F238E27FC236}">
                <a16:creationId xmlns:a16="http://schemas.microsoft.com/office/drawing/2014/main" id="{836399DB-D026-4823-40A3-D7B8105E96F3}"/>
              </a:ext>
            </a:extLst>
          </p:cNvPr>
          <p:cNvSpPr txBox="1"/>
          <p:nvPr/>
        </p:nvSpPr>
        <p:spPr>
          <a:xfrm>
            <a:off x="903511" y="2703047"/>
            <a:ext cx="9237773" cy="4401205"/>
          </a:xfrm>
          <a:prstGeom prst="rect">
            <a:avLst/>
          </a:prstGeom>
          <a:noFill/>
        </p:spPr>
        <p:txBody>
          <a:bodyPr wrap="square" rtlCol="0">
            <a:spAutoFit/>
          </a:bodyPr>
          <a:lstStyle/>
          <a:p>
            <a:r>
              <a:rPr lang="en-US" sz="2800" b="1"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Chăm</a:t>
            </a:r>
            <a:r>
              <a:rPr lang="en-US" sz="2800" b="1"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800" b="1"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sóc</a:t>
            </a:r>
            <a:r>
              <a:rPr lang="en-US" sz="2800" b="1"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800" b="1"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sức</a:t>
            </a:r>
            <a:r>
              <a:rPr lang="en-US" sz="2800" b="1"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800" b="1"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khỏe</a:t>
            </a:r>
            <a:r>
              <a:rPr lang="en-US" sz="2800" b="1"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Thị</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giác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máy</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tính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đóng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vai</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trò</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quan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trọng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trong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việc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chăm</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sóc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sức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khỏe</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cụ</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thể</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trong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lĩnh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vực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y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tế</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khám</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chữa</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bệnh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bệnh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nhân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hỗ</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trợ</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bác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sĩ</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Đáng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chú</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ý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hơn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là</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có</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thể</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phân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tích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hình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ảnh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y khoa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tạo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hiển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thị</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trực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quan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các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mô</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và</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cơ</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quan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của</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con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người</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giúp</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việc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chuẩn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đoán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nhanh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và</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chính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xác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từ</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đó</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có</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thể</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cải</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thiện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tình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trạng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chữa</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bệnh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và</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cải</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thiện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sức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khỏe</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a:t>
            </a:r>
            <a:endParaRPr lang="vi-VN"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endParaRPr>
          </a:p>
          <a:p>
            <a:r>
              <a:rPr lang="en-US" sz="2800" b="1"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Nông</a:t>
            </a:r>
            <a:r>
              <a:rPr lang="en-US" sz="2800" b="1"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800" b="1"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nghiệp</a:t>
            </a:r>
            <a:r>
              <a:rPr lang="en-US" sz="2800" b="1"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Ứng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dụng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thị</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giác</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máy</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tính</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tăng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cường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hoạt</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động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tổng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thể</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của</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ngành</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nông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nghiệp</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từ</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tăng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năng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suất</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đến</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giảm</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chi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phí</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với</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công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nghệ</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tự</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động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hóa</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thông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minh</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endParaRPr lang="vi-VN" sz="2800" dirty="0">
              <a:solidFill>
                <a:srgbClr val="3DEDE8"/>
              </a:solidFill>
              <a:latin typeface="Times New Roman" panose="02020603050405020304" pitchFamily="18" charset="0"/>
              <a:ea typeface="Roboto Condensed" panose="020B0604020202020204" charset="0"/>
              <a:cs typeface="Times New Roman" panose="02020603050405020304" pitchFamily="18" charset="0"/>
            </a:endParaRPr>
          </a:p>
        </p:txBody>
      </p:sp>
      <p:sp>
        <p:nvSpPr>
          <p:cNvPr id="3" name="Freeform 5">
            <a:extLst>
              <a:ext uri="{FF2B5EF4-FFF2-40B4-BE49-F238E27FC236}">
                <a16:creationId xmlns:a16="http://schemas.microsoft.com/office/drawing/2014/main" id="{5BB919C0-04B9-5DFB-F1DD-6A75C00CCEE9}"/>
              </a:ext>
            </a:extLst>
          </p:cNvPr>
          <p:cNvSpPr/>
          <p:nvPr/>
        </p:nvSpPr>
        <p:spPr>
          <a:xfrm rot="16200000">
            <a:off x="10620616" y="1209914"/>
            <a:ext cx="7270453" cy="8064318"/>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spTree>
    <p:extLst>
      <p:ext uri="{BB962C8B-B14F-4D97-AF65-F5344CB8AC3E}">
        <p14:creationId xmlns:p14="http://schemas.microsoft.com/office/powerpoint/2010/main" val="2980824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15" name="Hình chữ nhật 14">
            <a:extLst>
              <a:ext uri="{FF2B5EF4-FFF2-40B4-BE49-F238E27FC236}">
                <a16:creationId xmlns:a16="http://schemas.microsoft.com/office/drawing/2014/main" id="{48A8088E-8694-EC82-01AF-B79A9CB0E63E}"/>
              </a:ext>
            </a:extLst>
          </p:cNvPr>
          <p:cNvSpPr/>
          <p:nvPr/>
        </p:nvSpPr>
        <p:spPr>
          <a:xfrm>
            <a:off x="11734800" y="2078457"/>
            <a:ext cx="6248400" cy="5579643"/>
          </a:xfrm>
          <a:prstGeom prst="rect">
            <a:avLst/>
          </a:prstGeom>
          <a:solidFill>
            <a:srgbClr val="3DED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8"/>
          <p:cNvSpPr txBox="1"/>
          <p:nvPr/>
        </p:nvSpPr>
        <p:spPr>
          <a:xfrm>
            <a:off x="3108513" y="87956"/>
            <a:ext cx="14173199" cy="961802"/>
          </a:xfrm>
          <a:prstGeom prst="rect">
            <a:avLst/>
          </a:prstGeom>
        </p:spPr>
        <p:txBody>
          <a:bodyPr wrap="square" lIns="0" tIns="0" rIns="0" bIns="0" rtlCol="0" anchor="t">
            <a:spAutoFit/>
          </a:bodyPr>
          <a:lstStyle/>
          <a:p>
            <a:pPr algn="ctr">
              <a:lnSpc>
                <a:spcPts val="7487"/>
              </a:lnSpc>
            </a:pPr>
            <a:r>
              <a:rPr lang="en-US" sz="6399" b="1" dirty="0" err="1">
                <a:solidFill>
                  <a:srgbClr val="3DEDE8"/>
                </a:solidFill>
                <a:latin typeface="Roboto Condensed Bold"/>
                <a:ea typeface="Roboto Condensed Bold"/>
                <a:cs typeface="Roboto Condensed Bold"/>
                <a:sym typeface="Roboto Condensed Bold"/>
              </a:rPr>
              <a:t>Phân</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tích</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Bài</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Toán</a:t>
            </a:r>
            <a:endParaRPr lang="en-US" sz="6399" b="1" dirty="0">
              <a:solidFill>
                <a:srgbClr val="3DEDE8"/>
              </a:solidFill>
              <a:latin typeface="Roboto Condensed Bold"/>
              <a:ea typeface="Roboto Condensed Bold"/>
              <a:cs typeface="Roboto Condensed Bold"/>
              <a:sym typeface="Roboto Condensed Bold"/>
            </a:endParaRPr>
          </a:p>
        </p:txBody>
      </p:sp>
      <p:sp>
        <p:nvSpPr>
          <p:cNvPr id="9" name="TextBox 9"/>
          <p:cNvSpPr txBox="1"/>
          <p:nvPr/>
        </p:nvSpPr>
        <p:spPr>
          <a:xfrm>
            <a:off x="304800" y="1189905"/>
            <a:ext cx="7924800" cy="567463"/>
          </a:xfrm>
          <a:prstGeom prst="rect">
            <a:avLst/>
          </a:prstGeom>
        </p:spPr>
        <p:txBody>
          <a:bodyPr wrap="square" lIns="0" tIns="0" rIns="0" bIns="0" rtlCol="0" anchor="t">
            <a:spAutoFit/>
          </a:bodyPr>
          <a:lstStyle/>
          <a:p>
            <a:pPr algn="l">
              <a:lnSpc>
                <a:spcPts val="4679"/>
              </a:lnSpc>
            </a:pPr>
            <a:r>
              <a:rPr lang="en-US" sz="3600" b="1" spc="199" dirty="0" err="1">
                <a:solidFill>
                  <a:srgbClr val="AEFEFF"/>
                </a:solidFill>
                <a:latin typeface="Roboto Condensed"/>
                <a:ea typeface="Roboto Condensed"/>
                <a:cs typeface="Roboto Condensed"/>
                <a:sym typeface="Roboto Condensed"/>
              </a:rPr>
              <a:t>Mục</a:t>
            </a:r>
            <a:r>
              <a:rPr lang="en-US" sz="3600" b="1" spc="199" dirty="0">
                <a:solidFill>
                  <a:srgbClr val="AEFEFF"/>
                </a:solidFill>
                <a:latin typeface="Roboto Condensed"/>
                <a:ea typeface="Roboto Condensed"/>
                <a:cs typeface="Roboto Condensed"/>
                <a:sym typeface="Roboto Condensed"/>
              </a:rPr>
              <a:t> </a:t>
            </a:r>
            <a:r>
              <a:rPr lang="en-US" sz="3600" b="1" spc="199" dirty="0" err="1">
                <a:solidFill>
                  <a:srgbClr val="AEFEFF"/>
                </a:solidFill>
                <a:latin typeface="Roboto Condensed"/>
                <a:ea typeface="Roboto Condensed"/>
                <a:cs typeface="Roboto Condensed"/>
                <a:sym typeface="Roboto Condensed"/>
              </a:rPr>
              <a:t>đích</a:t>
            </a:r>
            <a:r>
              <a:rPr lang="en-US" sz="3600" b="1" spc="199" dirty="0">
                <a:solidFill>
                  <a:srgbClr val="AEFEFF"/>
                </a:solidFill>
                <a:latin typeface="Roboto Condensed"/>
                <a:ea typeface="Roboto Condensed"/>
                <a:cs typeface="Roboto Condensed"/>
                <a:sym typeface="Roboto Condensed"/>
              </a:rPr>
              <a:t> </a:t>
            </a:r>
            <a:r>
              <a:rPr lang="en-US" sz="3600" b="1" spc="199" dirty="0" err="1">
                <a:solidFill>
                  <a:srgbClr val="AEFEFF"/>
                </a:solidFill>
                <a:latin typeface="Roboto Condensed"/>
                <a:ea typeface="Roboto Condensed"/>
                <a:cs typeface="Roboto Condensed"/>
                <a:sym typeface="Roboto Condensed"/>
              </a:rPr>
              <a:t>và</a:t>
            </a:r>
            <a:r>
              <a:rPr lang="en-US" sz="3600" b="1" spc="199" dirty="0">
                <a:solidFill>
                  <a:srgbClr val="AEFEFF"/>
                </a:solidFill>
                <a:latin typeface="Roboto Condensed"/>
                <a:ea typeface="Roboto Condensed"/>
                <a:cs typeface="Roboto Condensed"/>
                <a:sym typeface="Roboto Condensed"/>
              </a:rPr>
              <a:t> </a:t>
            </a:r>
            <a:r>
              <a:rPr lang="en-US" sz="3600" b="1" spc="199" dirty="0" err="1">
                <a:solidFill>
                  <a:srgbClr val="AEFEFF"/>
                </a:solidFill>
                <a:latin typeface="Roboto Condensed"/>
                <a:ea typeface="Roboto Condensed"/>
                <a:cs typeface="Roboto Condensed"/>
                <a:sym typeface="Roboto Condensed"/>
              </a:rPr>
              <a:t>phạm</a:t>
            </a:r>
            <a:r>
              <a:rPr lang="en-US" sz="3600" b="1" spc="199" dirty="0">
                <a:solidFill>
                  <a:srgbClr val="AEFEFF"/>
                </a:solidFill>
                <a:latin typeface="Roboto Condensed"/>
                <a:ea typeface="Roboto Condensed"/>
                <a:cs typeface="Roboto Condensed"/>
                <a:sym typeface="Roboto Condensed"/>
              </a:rPr>
              <a:t> vi </a:t>
            </a:r>
            <a:r>
              <a:rPr lang="en-US" sz="3600" b="1" spc="199" dirty="0" err="1">
                <a:solidFill>
                  <a:srgbClr val="AEFEFF"/>
                </a:solidFill>
                <a:latin typeface="Roboto Condensed"/>
                <a:ea typeface="Roboto Condensed"/>
                <a:cs typeface="Roboto Condensed"/>
                <a:sym typeface="Roboto Condensed"/>
              </a:rPr>
              <a:t>của</a:t>
            </a:r>
            <a:r>
              <a:rPr lang="en-US" sz="3600" b="1" spc="199" dirty="0">
                <a:solidFill>
                  <a:srgbClr val="AEFEFF"/>
                </a:solidFill>
                <a:latin typeface="Roboto Condensed"/>
                <a:ea typeface="Roboto Condensed"/>
                <a:cs typeface="Roboto Condensed"/>
                <a:sym typeface="Roboto Condensed"/>
              </a:rPr>
              <a:t> </a:t>
            </a:r>
            <a:r>
              <a:rPr lang="en-US" sz="3600" b="1" spc="199" dirty="0" err="1">
                <a:solidFill>
                  <a:srgbClr val="AEFEFF"/>
                </a:solidFill>
                <a:latin typeface="Roboto Condensed"/>
                <a:ea typeface="Roboto Condensed"/>
                <a:cs typeface="Roboto Condensed"/>
                <a:sym typeface="Roboto Condensed"/>
              </a:rPr>
              <a:t>bài</a:t>
            </a:r>
            <a:r>
              <a:rPr lang="en-US" sz="3600" b="1" spc="199" dirty="0">
                <a:solidFill>
                  <a:srgbClr val="AEFEFF"/>
                </a:solidFill>
                <a:latin typeface="Roboto Condensed"/>
                <a:ea typeface="Roboto Condensed"/>
                <a:cs typeface="Roboto Condensed"/>
                <a:sym typeface="Roboto Condensed"/>
              </a:rPr>
              <a:t> </a:t>
            </a:r>
            <a:r>
              <a:rPr lang="en-US" sz="3600" b="1" spc="199" dirty="0" err="1">
                <a:solidFill>
                  <a:srgbClr val="AEFEFF"/>
                </a:solidFill>
                <a:latin typeface="Roboto Condensed"/>
                <a:ea typeface="Roboto Condensed"/>
                <a:cs typeface="Roboto Condensed"/>
                <a:sym typeface="Roboto Condensed"/>
              </a:rPr>
              <a:t>toán</a:t>
            </a:r>
            <a:endParaRPr lang="en-US" sz="3600" b="1" spc="199" dirty="0">
              <a:solidFill>
                <a:srgbClr val="AEFEFF"/>
              </a:solidFill>
              <a:latin typeface="Roboto Condensed"/>
              <a:ea typeface="Roboto Condensed"/>
              <a:cs typeface="Roboto Condensed"/>
              <a:sym typeface="Roboto Condense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Hộp Văn bản 15">
            <a:extLst>
              <a:ext uri="{FF2B5EF4-FFF2-40B4-BE49-F238E27FC236}">
                <a16:creationId xmlns:a16="http://schemas.microsoft.com/office/drawing/2014/main" id="{5F47C770-4C1D-0607-2B8B-6E009BDE01EF}"/>
              </a:ext>
            </a:extLst>
          </p:cNvPr>
          <p:cNvSpPr txBox="1"/>
          <p:nvPr/>
        </p:nvSpPr>
        <p:spPr>
          <a:xfrm>
            <a:off x="457200" y="1797724"/>
            <a:ext cx="10883587" cy="5991384"/>
          </a:xfrm>
          <a:prstGeom prst="rect">
            <a:avLst/>
          </a:prstGeom>
          <a:noFill/>
        </p:spPr>
        <p:txBody>
          <a:bodyPr wrap="square" rtlCol="0">
            <a:spAutoFit/>
          </a:bodyPr>
          <a:lstStyle/>
          <a:p>
            <a:pPr indent="457200" algn="just">
              <a:lnSpc>
                <a:spcPct val="150000"/>
              </a:lnSpc>
              <a:spcBef>
                <a:spcPts val="600"/>
              </a:spcBef>
              <a:spcAft>
                <a:spcPts val="600"/>
              </a:spcAft>
            </a:pP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Mục</a:t>
            </a:r>
            <a:r>
              <a:rPr lang="en-US" sz="28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đích</a:t>
            </a:r>
            <a:r>
              <a:rPr lang="en-US" sz="28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bài</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toán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Xây</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dựng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một</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chương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trình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để</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nhận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dạng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và</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phát</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hiện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người</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có</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hoặc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không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đeo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khẩu</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tang ,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đeo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khẩu</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trang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sai</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cách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từ</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ảnh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video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hoặc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camera .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Hệ</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thống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có</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thể</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giúp</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người</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quản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lí</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phát</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hiện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cảnh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báo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và</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báo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cáo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tình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trạng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tuân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thủ</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quy</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định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đeo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khẩu</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trang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tại</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các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khu</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vực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cần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đeo</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a:t>
            </a:r>
            <a:endPar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Phạm</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vi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của</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bài</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toán</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chủ</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yếu</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tập</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trung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vào</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việc</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phát</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hiện</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và</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phân</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loại</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trạng</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thái</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đeo</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khẩu</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trang</a:t>
            </a:r>
            <a:r>
              <a:rPr lang="en-US" sz="2800" kern="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Bài</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kern="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toán</a:t>
            </a:r>
            <a:r>
              <a:rPr lang="en-US"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chủ</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yếu</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được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áp</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dụng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trong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các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hệ</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thống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giám</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sát</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tự</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động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tại</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các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khu</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vực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công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cộng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như</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trường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học</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bệnh</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viện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sân</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bay,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trung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tâm</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thương</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8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mại</a:t>
            </a:r>
            <a:r>
              <a:rPr lang="en-US" sz="28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v.v. </a:t>
            </a:r>
            <a:endParaRPr lang="vi-VN" sz="2800" kern="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endParaRPr>
          </a:p>
        </p:txBody>
      </p:sp>
      <p:pic>
        <p:nvPicPr>
          <p:cNvPr id="14" name="Hình ảnh 13">
            <a:extLst>
              <a:ext uri="{FF2B5EF4-FFF2-40B4-BE49-F238E27FC236}">
                <a16:creationId xmlns:a16="http://schemas.microsoft.com/office/drawing/2014/main" id="{64F328DD-22B3-A5C1-ADBC-ABD6284E2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9653" y="2178463"/>
            <a:ext cx="5858693" cy="5135649"/>
          </a:xfrm>
          <a:prstGeom prst="rect">
            <a:avLst/>
          </a:prstGeom>
        </p:spPr>
      </p:pic>
    </p:spTree>
    <p:extLst>
      <p:ext uri="{BB962C8B-B14F-4D97-AF65-F5344CB8AC3E}">
        <p14:creationId xmlns:p14="http://schemas.microsoft.com/office/powerpoint/2010/main" val="3436491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8" name="TextBox 8"/>
          <p:cNvSpPr txBox="1"/>
          <p:nvPr/>
        </p:nvSpPr>
        <p:spPr>
          <a:xfrm>
            <a:off x="3108513" y="87956"/>
            <a:ext cx="14173199" cy="961802"/>
          </a:xfrm>
          <a:prstGeom prst="rect">
            <a:avLst/>
          </a:prstGeom>
        </p:spPr>
        <p:txBody>
          <a:bodyPr wrap="square" lIns="0" tIns="0" rIns="0" bIns="0" rtlCol="0" anchor="t">
            <a:spAutoFit/>
          </a:bodyPr>
          <a:lstStyle/>
          <a:p>
            <a:pPr algn="ctr">
              <a:lnSpc>
                <a:spcPts val="7487"/>
              </a:lnSpc>
            </a:pPr>
            <a:r>
              <a:rPr lang="en-US" sz="6399" b="1" dirty="0" err="1">
                <a:solidFill>
                  <a:srgbClr val="3DEDE8"/>
                </a:solidFill>
                <a:latin typeface="Roboto Condensed Bold"/>
                <a:ea typeface="Roboto Condensed Bold"/>
                <a:cs typeface="Roboto Condensed Bold"/>
                <a:sym typeface="Roboto Condensed Bold"/>
              </a:rPr>
              <a:t>Kiến</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trúc</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chương</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trình</a:t>
            </a:r>
            <a:endParaRPr lang="en-US" sz="6399" b="1" dirty="0">
              <a:solidFill>
                <a:srgbClr val="3DEDE8"/>
              </a:solidFill>
              <a:latin typeface="Roboto Condensed Bold"/>
              <a:ea typeface="Roboto Condensed Bold"/>
              <a:cs typeface="Roboto Condensed Bold"/>
              <a:sym typeface="Roboto Condensed Bold"/>
            </a:endParaRP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3" name="Hình ảnh 2">
            <a:extLst>
              <a:ext uri="{FF2B5EF4-FFF2-40B4-BE49-F238E27FC236}">
                <a16:creationId xmlns:a16="http://schemas.microsoft.com/office/drawing/2014/main" id="{AD546B48-E1F3-B86B-A242-9BABF3A8CA1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38600" y="1049758"/>
            <a:ext cx="10676308" cy="5220138"/>
          </a:xfrm>
          <a:prstGeom prst="rect">
            <a:avLst/>
          </a:prstGeom>
        </p:spPr>
      </p:pic>
      <p:sp>
        <p:nvSpPr>
          <p:cNvPr id="4" name="Freeform 5">
            <a:extLst>
              <a:ext uri="{FF2B5EF4-FFF2-40B4-BE49-F238E27FC236}">
                <a16:creationId xmlns:a16="http://schemas.microsoft.com/office/drawing/2014/main" id="{BE5C0CA4-1E37-9F8F-4FAC-41979E42DC1D}"/>
              </a:ext>
            </a:extLst>
          </p:cNvPr>
          <p:cNvSpPr/>
          <p:nvPr/>
        </p:nvSpPr>
        <p:spPr>
          <a:xfrm rot="16200000">
            <a:off x="6694877" y="-1784850"/>
            <a:ext cx="5220139" cy="10819922"/>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sp>
        <p:nvSpPr>
          <p:cNvPr id="7" name="Hộp Văn bản 6">
            <a:extLst>
              <a:ext uri="{FF2B5EF4-FFF2-40B4-BE49-F238E27FC236}">
                <a16:creationId xmlns:a16="http://schemas.microsoft.com/office/drawing/2014/main" id="{A8679E00-6161-F7EB-0EDA-4ABBBB6F68D5}"/>
              </a:ext>
            </a:extLst>
          </p:cNvPr>
          <p:cNvSpPr txBox="1"/>
          <p:nvPr/>
        </p:nvSpPr>
        <p:spPr>
          <a:xfrm>
            <a:off x="2148667" y="6513027"/>
            <a:ext cx="15524519" cy="4231928"/>
          </a:xfrm>
          <a:prstGeom prst="rect">
            <a:avLst/>
          </a:prstGeom>
          <a:noFill/>
        </p:spPr>
        <p:txBody>
          <a:bodyPr wrap="square" rtlCol="0">
            <a:spAutoFit/>
          </a:bodyPr>
          <a:lstStyle/>
          <a:p>
            <a:pPr indent="457200" algn="just">
              <a:lnSpc>
                <a:spcPct val="150000"/>
              </a:lnSpc>
              <a:spcBef>
                <a:spcPts val="600"/>
              </a:spcBef>
              <a:spcAft>
                <a:spcPts val="600"/>
              </a:spcAft>
            </a:pP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Ngôn</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ngữ</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để</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xây</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dựng</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chương</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trình</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là</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python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và</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sử</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dụng</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1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số</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thư</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viện</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latin typeface="Times New Roman" panose="02020603050405020304" pitchFamily="18" charset="0"/>
                <a:ea typeface="Roboto Condensed" panose="020B0604020202020204" charset="0"/>
                <a:cs typeface="Times New Roman" panose="02020603050405020304" pitchFamily="18" charset="0"/>
              </a:rPr>
              <a:t>như</a:t>
            </a:r>
            <a:r>
              <a:rPr lang="en-US" sz="2400" dirty="0">
                <a:solidFill>
                  <a:srgbClr val="3DEDE8"/>
                </a:solidFill>
                <a:latin typeface="Times New Roman" panose="02020603050405020304" pitchFamily="18" charset="0"/>
                <a:ea typeface="Roboto Condensed" panose="020B0604020202020204" charset="0"/>
                <a:cs typeface="Times New Roman" panose="02020603050405020304" pitchFamily="18" charset="0"/>
              </a:rPr>
              <a:t> : </a:t>
            </a:r>
            <a:r>
              <a:rPr lang="vi-VN" sz="2400" dirty="0" err="1">
                <a:solidFill>
                  <a:srgbClr val="3DEDE8"/>
                </a:solidFill>
                <a:latin typeface="Roboto Condensed" panose="020B0604020202020204" charset="0"/>
                <a:ea typeface="Roboto Condensed" panose="020B0604020202020204" charset="0"/>
                <a:cs typeface="Times New Roman" panose="02020603050405020304" pitchFamily="18" charset="0"/>
              </a:rPr>
              <a:t>Tkinter</a:t>
            </a:r>
            <a:r>
              <a:rPr lang="vi-VN" sz="2400" dirty="0">
                <a:solidFill>
                  <a:srgbClr val="3DEDE8"/>
                </a:solidFill>
                <a:latin typeface="Roboto Condensed" panose="020B0604020202020204" charset="0"/>
                <a:ea typeface="Roboto Condensed" panose="020B0604020202020204" charset="0"/>
                <a:cs typeface="Times New Roman" panose="02020603050405020304" pitchFamily="18" charset="0"/>
              </a:rPr>
              <a:t> , </a:t>
            </a:r>
            <a:r>
              <a:rPr lang="vi-VN" sz="2400" dirty="0" err="1">
                <a:solidFill>
                  <a:srgbClr val="3DEDE8"/>
                </a:solidFill>
                <a:latin typeface="Roboto Condensed" panose="020B0604020202020204" charset="0"/>
                <a:ea typeface="Roboto Condensed" panose="020B0604020202020204" charset="0"/>
                <a:cs typeface="Times New Roman" panose="02020603050405020304" pitchFamily="18" charset="0"/>
              </a:rPr>
              <a:t>Pilow</a:t>
            </a:r>
            <a:r>
              <a:rPr lang="vi-VN" sz="2400" dirty="0">
                <a:solidFill>
                  <a:srgbClr val="3DEDE8"/>
                </a:solidFill>
                <a:latin typeface="Roboto Condensed" panose="020B0604020202020204" charset="0"/>
                <a:ea typeface="Roboto Condensed" panose="020B0604020202020204" charset="0"/>
                <a:cs typeface="Times New Roman" panose="02020603050405020304" pitchFamily="18" charset="0"/>
              </a:rPr>
              <a:t> , </a:t>
            </a:r>
            <a:r>
              <a:rPr lang="vi-VN" sz="2400" dirty="0" err="1">
                <a:solidFill>
                  <a:srgbClr val="3DEDE8"/>
                </a:solidFill>
                <a:latin typeface="Roboto Condensed" panose="020B0604020202020204" charset="0"/>
                <a:ea typeface="Roboto Condensed" panose="020B0604020202020204" charset="0"/>
                <a:cs typeface="Times New Roman" panose="02020603050405020304" pitchFamily="18" charset="0"/>
              </a:rPr>
              <a:t>Datetime</a:t>
            </a:r>
            <a:r>
              <a:rPr lang="vi-VN" sz="2400" dirty="0">
                <a:solidFill>
                  <a:srgbClr val="3DEDE8"/>
                </a:solidFill>
                <a:latin typeface="Roboto Condensed" panose="020B0604020202020204" charset="0"/>
                <a:ea typeface="Roboto Condensed" panose="020B0604020202020204" charset="0"/>
                <a:cs typeface="Times New Roman" panose="02020603050405020304" pitchFamily="18" charset="0"/>
              </a:rPr>
              <a:t> , </a:t>
            </a:r>
            <a:r>
              <a:rPr lang="vi-VN" sz="2400" dirty="0" err="1">
                <a:solidFill>
                  <a:srgbClr val="3DEDE8"/>
                </a:solidFill>
                <a:latin typeface="Roboto Condensed" panose="020B0604020202020204" charset="0"/>
                <a:ea typeface="Roboto Condensed" panose="020B0604020202020204" charset="0"/>
                <a:cs typeface="Times New Roman" panose="02020603050405020304" pitchFamily="18" charset="0"/>
              </a:rPr>
              <a:t>Ultralytics</a:t>
            </a:r>
            <a:r>
              <a:rPr lang="vi-VN" sz="2400" dirty="0">
                <a:solidFill>
                  <a:srgbClr val="3DEDE8"/>
                </a:solidFill>
                <a:latin typeface="Roboto Condensed" panose="020B0604020202020204" charset="0"/>
                <a:ea typeface="Roboto Condensed" panose="020B0604020202020204" charset="0"/>
                <a:cs typeface="Times New Roman" panose="02020603050405020304" pitchFamily="18" charset="0"/>
              </a:rPr>
              <a:t> , </a:t>
            </a:r>
            <a:r>
              <a:rPr lang="vi-VN" sz="2400" dirty="0" err="1">
                <a:solidFill>
                  <a:srgbClr val="3DEDE8"/>
                </a:solidFill>
                <a:latin typeface="Roboto Condensed" panose="020B0604020202020204" charset="0"/>
                <a:ea typeface="Roboto Condensed" panose="020B0604020202020204" charset="0"/>
                <a:cs typeface="Times New Roman" panose="02020603050405020304" pitchFamily="18" charset="0"/>
              </a:rPr>
              <a:t>OpenCV</a:t>
            </a:r>
            <a:r>
              <a:rPr lang="vi-VN" sz="2400" dirty="0">
                <a:solidFill>
                  <a:srgbClr val="3DEDE8"/>
                </a:solidFill>
                <a:latin typeface="Roboto Condensed" panose="020B0604020202020204" charset="0"/>
                <a:ea typeface="Roboto Condensed" panose="020B0604020202020204" charset="0"/>
                <a:cs typeface="Times New Roman" panose="02020603050405020304" pitchFamily="18" charset="0"/>
              </a:rPr>
              <a:t> .... </a:t>
            </a:r>
            <a:endPar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Chương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trình</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có</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3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chế</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độ</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Nhận</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dạng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bằng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hình</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ảnh</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nhận</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dạng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bằng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video ,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nhận</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dạng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bằng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camera . </a:t>
            </a:r>
            <a:endParaRPr lang="vi-VN"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Chương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Trình</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sẽ</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nhận</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dạng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từ</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mô</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hình</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đã</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huấn</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luyện</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ra</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3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trạng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thái</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đeo</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khẩu</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trang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Đeo</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Khẩu</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Trang ,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Không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Đeo</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Khẩu</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Trang ,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Đeo</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Khẩu</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Trang Sai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Cách</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a:t>
            </a:r>
            <a:endParaRPr lang="vi-VN"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endParaRPr>
          </a:p>
          <a:p>
            <a:pPr indent="457200" algn="just">
              <a:lnSpc>
                <a:spcPct val="150000"/>
              </a:lnSpc>
              <a:spcBef>
                <a:spcPts val="600"/>
              </a:spcBef>
              <a:spcAft>
                <a:spcPts val="600"/>
              </a:spcAft>
            </a:pP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Kết</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Quả</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nhận</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dạng</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sẽ</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được</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hiển</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thị</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lên</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màn</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a:t>
            </a:r>
            <a:r>
              <a:rPr lang="en-US" sz="2400" dirty="0" err="1">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hình</a:t>
            </a:r>
            <a:r>
              <a:rPr lang="en-US"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rPr>
              <a:t> . </a:t>
            </a:r>
            <a:endParaRPr lang="vi-VN" sz="2400" dirty="0">
              <a:solidFill>
                <a:srgbClr val="3DEDE8"/>
              </a:solidFill>
              <a:effectLst/>
              <a:latin typeface="Times New Roman" panose="02020603050405020304" pitchFamily="18" charset="0"/>
              <a:ea typeface="Roboto Condensed" panose="020B0604020202020204" charset="0"/>
              <a:cs typeface="Times New Roman" panose="02020603050405020304" pitchFamily="18" charset="0"/>
            </a:endParaRPr>
          </a:p>
          <a:p>
            <a:endParaRPr lang="vi-VN" dirty="0">
              <a:solidFill>
                <a:srgbClr val="3DEDE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215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pic>
        <p:nvPicPr>
          <p:cNvPr id="14" name="Hình ảnh 13">
            <a:extLst>
              <a:ext uri="{FF2B5EF4-FFF2-40B4-BE49-F238E27FC236}">
                <a16:creationId xmlns:a16="http://schemas.microsoft.com/office/drawing/2014/main" id="{B48E2279-C065-960A-A92C-52E78355DF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9003" y="2056587"/>
            <a:ext cx="5325763" cy="2798636"/>
          </a:xfrm>
          <a:prstGeom prst="rect">
            <a:avLst/>
          </a:prstGeom>
        </p:spPr>
      </p:pic>
      <p:sp>
        <p:nvSpPr>
          <p:cNvPr id="6" name="Freeform 6"/>
          <p:cNvSpPr/>
          <p:nvPr/>
        </p:nvSpPr>
        <p:spPr>
          <a:xfrm>
            <a:off x="12199003" y="4872855"/>
            <a:ext cx="5325763" cy="361292"/>
          </a:xfrm>
          <a:custGeom>
            <a:avLst/>
            <a:gdLst/>
            <a:ahLst/>
            <a:cxnLst/>
            <a:rect l="l" t="t" r="r" b="b"/>
            <a:pathLst>
              <a:path w="3940583" h="346443">
                <a:moveTo>
                  <a:pt x="0" y="0"/>
                </a:moveTo>
                <a:lnTo>
                  <a:pt x="3940582" y="0"/>
                </a:lnTo>
                <a:lnTo>
                  <a:pt x="3940582" y="346443"/>
                </a:lnTo>
                <a:lnTo>
                  <a:pt x="0" y="346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214243" y="2056587"/>
            <a:ext cx="5325763" cy="317756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sp>
        <p:nvSpPr>
          <p:cNvPr id="8" name="TextBox 8"/>
          <p:cNvSpPr txBox="1"/>
          <p:nvPr/>
        </p:nvSpPr>
        <p:spPr>
          <a:xfrm>
            <a:off x="3108513" y="87956"/>
            <a:ext cx="14173199" cy="961802"/>
          </a:xfrm>
          <a:prstGeom prst="rect">
            <a:avLst/>
          </a:prstGeom>
        </p:spPr>
        <p:txBody>
          <a:bodyPr wrap="square" lIns="0" tIns="0" rIns="0" bIns="0" rtlCol="0" anchor="t">
            <a:spAutoFit/>
          </a:bodyPr>
          <a:lstStyle/>
          <a:p>
            <a:pPr algn="ctr">
              <a:lnSpc>
                <a:spcPts val="7487"/>
              </a:lnSpc>
            </a:pPr>
            <a:r>
              <a:rPr lang="en-US" sz="6399" b="1" dirty="0" err="1">
                <a:solidFill>
                  <a:srgbClr val="3DEDE8"/>
                </a:solidFill>
                <a:latin typeface="Roboto Condensed Bold"/>
                <a:ea typeface="Roboto Condensed Bold"/>
                <a:cs typeface="Roboto Condensed Bold"/>
                <a:sym typeface="Roboto Condensed Bold"/>
              </a:rPr>
              <a:t>Phân</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tích</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về</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bài</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toán</a:t>
            </a:r>
            <a:endParaRPr lang="en-US" sz="6399" b="1" dirty="0">
              <a:solidFill>
                <a:srgbClr val="3DEDE8"/>
              </a:solidFill>
              <a:latin typeface="Roboto Condensed Bold"/>
              <a:ea typeface="Roboto Condensed Bold"/>
              <a:cs typeface="Roboto Condensed Bold"/>
              <a:sym typeface="Roboto Condensed Bold"/>
            </a:endParaRPr>
          </a:p>
        </p:txBody>
      </p:sp>
      <p:sp>
        <p:nvSpPr>
          <p:cNvPr id="9" name="TextBox 9"/>
          <p:cNvSpPr txBox="1"/>
          <p:nvPr/>
        </p:nvSpPr>
        <p:spPr>
          <a:xfrm>
            <a:off x="1828800" y="1417300"/>
            <a:ext cx="8991600" cy="602729"/>
          </a:xfrm>
          <a:prstGeom prst="rect">
            <a:avLst/>
          </a:prstGeom>
        </p:spPr>
        <p:txBody>
          <a:bodyPr wrap="square" lIns="0" tIns="0" rIns="0" bIns="0" rtlCol="0" anchor="t">
            <a:spAutoFit/>
          </a:bodyPr>
          <a:lstStyle/>
          <a:p>
            <a:pPr algn="l">
              <a:lnSpc>
                <a:spcPts val="4679"/>
              </a:lnSpc>
            </a:pPr>
            <a:r>
              <a:rPr lang="en-US" sz="3999" b="1" spc="199" dirty="0" err="1">
                <a:solidFill>
                  <a:srgbClr val="AEFEFF"/>
                </a:solidFill>
                <a:latin typeface="Roboto Condensed"/>
                <a:ea typeface="Roboto Condensed"/>
                <a:cs typeface="Roboto Condensed"/>
                <a:sym typeface="Roboto Condensed"/>
              </a:rPr>
              <a:t>Ngôn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ngữ</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thực</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hiện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và</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thư</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viện</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hỗ</a:t>
            </a:r>
            <a:r>
              <a:rPr lang="en-US" sz="3999" b="1" spc="199" dirty="0">
                <a:solidFill>
                  <a:srgbClr val="AEFEFF"/>
                </a:solidFill>
                <a:latin typeface="Roboto Condensed"/>
                <a:ea typeface="Roboto Condensed"/>
                <a:cs typeface="Roboto Condensed"/>
                <a:sym typeface="Roboto Condensed"/>
              </a:rPr>
              <a:t> </a:t>
            </a:r>
            <a:r>
              <a:rPr lang="en-US" sz="3999" b="1" spc="199" dirty="0" err="1">
                <a:solidFill>
                  <a:srgbClr val="AEFEFF"/>
                </a:solidFill>
                <a:latin typeface="Roboto Condensed"/>
                <a:ea typeface="Roboto Condensed"/>
                <a:cs typeface="Roboto Condensed"/>
                <a:sym typeface="Roboto Condensed"/>
              </a:rPr>
              <a:t>trợ</a:t>
            </a:r>
            <a:r>
              <a:rPr lang="en-US" sz="3999" b="1" spc="199" dirty="0">
                <a:solidFill>
                  <a:srgbClr val="AEFEFF"/>
                </a:solidFill>
                <a:latin typeface="Roboto Condensed"/>
                <a:ea typeface="Roboto Condensed"/>
                <a:cs typeface="Roboto Condensed"/>
                <a:sym typeface="Roboto Condensed"/>
              </a:rPr>
              <a:t> </a:t>
            </a: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Hộp Văn bản 15">
            <a:extLst>
              <a:ext uri="{FF2B5EF4-FFF2-40B4-BE49-F238E27FC236}">
                <a16:creationId xmlns:a16="http://schemas.microsoft.com/office/drawing/2014/main" id="{5F47C770-4C1D-0607-2B8B-6E009BDE01EF}"/>
              </a:ext>
            </a:extLst>
          </p:cNvPr>
          <p:cNvSpPr txBox="1"/>
          <p:nvPr/>
        </p:nvSpPr>
        <p:spPr>
          <a:xfrm>
            <a:off x="584661" y="2006530"/>
            <a:ext cx="11132698" cy="3041858"/>
          </a:xfrm>
          <a:prstGeom prst="rect">
            <a:avLst/>
          </a:prstGeom>
          <a:noFill/>
        </p:spPr>
        <p:txBody>
          <a:bodyPr wrap="square" rtlCol="0">
            <a:spAutoFit/>
          </a:bodyPr>
          <a:lstStyle/>
          <a:p>
            <a:pPr marL="1143000" indent="457200" algn="just">
              <a:lnSpc>
                <a:spcPct val="150000"/>
              </a:lnSpc>
              <a:spcBef>
                <a:spcPts val="600"/>
              </a:spcBef>
            </a:pPr>
            <a:r>
              <a:rPr lang="vi-VN" sz="3200" dirty="0">
                <a:solidFill>
                  <a:srgbClr val="AEFEFF"/>
                </a:solidFill>
                <a:latin typeface="Roboto Condensed" panose="020B0604020202020204" charset="0"/>
                <a:ea typeface="Roboto Condensed" panose="020B0604020202020204" charset="0"/>
                <a:cs typeface="Times New Roman" panose="02020603050405020304" pitchFamily="18" charset="0"/>
              </a:rPr>
              <a:t>Chương trình</a:t>
            </a:r>
            <a:r>
              <a:rPr lang="vi-VN" sz="3200" dirty="0">
                <a:solidFill>
                  <a:srgbClr val="AEFEFF"/>
                </a:solidFill>
                <a:effectLst/>
                <a:latin typeface="Roboto Condensed" panose="020B0604020202020204" charset="0"/>
                <a:ea typeface="Roboto Condensed" panose="020B0604020202020204" charset="0"/>
                <a:cs typeface="Times New Roman" panose="02020603050405020304" pitchFamily="18" charset="0"/>
              </a:rPr>
              <a:t> đã sử dụng ngôn ngữ </a:t>
            </a:r>
            <a:r>
              <a:rPr lang="vi-VN" sz="3200" dirty="0" err="1">
                <a:solidFill>
                  <a:srgbClr val="AEFEFF"/>
                </a:solidFill>
                <a:latin typeface="Roboto Condensed" panose="020B0604020202020204" charset="0"/>
                <a:ea typeface="Roboto Condensed" panose="020B0604020202020204" charset="0"/>
                <a:cs typeface="Times New Roman" panose="02020603050405020304" pitchFamily="18" charset="0"/>
              </a:rPr>
              <a:t>P</a:t>
            </a:r>
            <a:r>
              <a:rPr lang="vi-VN" sz="3200" dirty="0" err="1">
                <a:solidFill>
                  <a:srgbClr val="AEFEFF"/>
                </a:solidFill>
                <a:effectLst/>
                <a:latin typeface="Roboto Condensed" panose="020B0604020202020204" charset="0"/>
                <a:ea typeface="Roboto Condensed" panose="020B0604020202020204" charset="0"/>
                <a:cs typeface="Times New Roman" panose="02020603050405020304" pitchFamily="18" charset="0"/>
              </a:rPr>
              <a:t>ython</a:t>
            </a:r>
            <a:r>
              <a:rPr lang="vi-VN" sz="3200" dirty="0">
                <a:solidFill>
                  <a:srgbClr val="AEFEFF"/>
                </a:solidFill>
                <a:effectLst/>
                <a:latin typeface="Roboto Condensed" panose="020B0604020202020204" charset="0"/>
                <a:ea typeface="Roboto Condensed" panose="020B0604020202020204" charset="0"/>
                <a:cs typeface="Times New Roman" panose="02020603050405020304" pitchFamily="18" charset="0"/>
              </a:rPr>
              <a:t> để xây dựng chương trình . Chương Trình đã dùng phiên bản 3.10 </a:t>
            </a:r>
            <a:r>
              <a:rPr lang="vi-VN" sz="3200" dirty="0">
                <a:solidFill>
                  <a:srgbClr val="AEFEFF"/>
                </a:solidFill>
                <a:latin typeface="Roboto Condensed" panose="020B0604020202020204" charset="0"/>
                <a:ea typeface="Roboto Condensed" panose="020B0604020202020204" charset="0"/>
                <a:cs typeface="Times New Roman" panose="02020603050405020304" pitchFamily="18" charset="0"/>
              </a:rPr>
              <a:t> </a:t>
            </a:r>
          </a:p>
          <a:p>
            <a:pPr marL="1143000" indent="457200" algn="just">
              <a:lnSpc>
                <a:spcPct val="150000"/>
              </a:lnSpc>
              <a:spcBef>
                <a:spcPts val="600"/>
              </a:spcBef>
            </a:pPr>
            <a:r>
              <a:rPr lang="vi-VN" sz="3200" dirty="0">
                <a:solidFill>
                  <a:srgbClr val="AEFEFF"/>
                </a:solidFill>
                <a:latin typeface="Roboto Condensed" panose="020B0604020202020204" charset="0"/>
                <a:ea typeface="Roboto Condensed" panose="020B0604020202020204" charset="0"/>
                <a:cs typeface="Times New Roman" panose="02020603050405020304" pitchFamily="18" charset="0"/>
              </a:rPr>
              <a:t>Một số thư viện như </a:t>
            </a:r>
            <a:r>
              <a:rPr lang="vi-VN" sz="3200" dirty="0" err="1">
                <a:solidFill>
                  <a:srgbClr val="AEFEFF"/>
                </a:solidFill>
                <a:latin typeface="Roboto Condensed" panose="020B0604020202020204" charset="0"/>
                <a:ea typeface="Roboto Condensed" panose="020B0604020202020204" charset="0"/>
                <a:cs typeface="Times New Roman" panose="02020603050405020304" pitchFamily="18" charset="0"/>
              </a:rPr>
              <a:t>Tkinter</a:t>
            </a:r>
            <a:r>
              <a:rPr lang="vi-VN" sz="3200" dirty="0">
                <a:solidFill>
                  <a:srgbClr val="AEFEFF"/>
                </a:solidFill>
                <a:latin typeface="Roboto Condensed" panose="020B0604020202020204" charset="0"/>
                <a:ea typeface="Roboto Condensed" panose="020B0604020202020204" charset="0"/>
                <a:cs typeface="Times New Roman" panose="02020603050405020304" pitchFamily="18" charset="0"/>
              </a:rPr>
              <a:t> , </a:t>
            </a:r>
            <a:r>
              <a:rPr lang="vi-VN" sz="3200" dirty="0" err="1">
                <a:solidFill>
                  <a:srgbClr val="AEFEFF"/>
                </a:solidFill>
                <a:latin typeface="Roboto Condensed" panose="020B0604020202020204" charset="0"/>
                <a:ea typeface="Roboto Condensed" panose="020B0604020202020204" charset="0"/>
                <a:cs typeface="Times New Roman" panose="02020603050405020304" pitchFamily="18" charset="0"/>
              </a:rPr>
              <a:t>Pilow</a:t>
            </a:r>
            <a:r>
              <a:rPr lang="vi-VN" sz="3200" dirty="0">
                <a:solidFill>
                  <a:srgbClr val="AEFEFF"/>
                </a:solidFill>
                <a:latin typeface="Roboto Condensed" panose="020B0604020202020204" charset="0"/>
                <a:ea typeface="Roboto Condensed" panose="020B0604020202020204" charset="0"/>
                <a:cs typeface="Times New Roman" panose="02020603050405020304" pitchFamily="18" charset="0"/>
              </a:rPr>
              <a:t> , </a:t>
            </a:r>
            <a:r>
              <a:rPr lang="vi-VN" sz="3200" dirty="0" err="1">
                <a:solidFill>
                  <a:srgbClr val="AEFEFF"/>
                </a:solidFill>
                <a:latin typeface="Roboto Condensed" panose="020B0604020202020204" charset="0"/>
                <a:ea typeface="Roboto Condensed" panose="020B0604020202020204" charset="0"/>
                <a:cs typeface="Times New Roman" panose="02020603050405020304" pitchFamily="18" charset="0"/>
              </a:rPr>
              <a:t>Datetime</a:t>
            </a:r>
            <a:r>
              <a:rPr lang="vi-VN" sz="3200" dirty="0">
                <a:solidFill>
                  <a:srgbClr val="AEFEFF"/>
                </a:solidFill>
                <a:latin typeface="Roboto Condensed" panose="020B0604020202020204" charset="0"/>
                <a:ea typeface="Roboto Condensed" panose="020B0604020202020204" charset="0"/>
                <a:cs typeface="Times New Roman" panose="02020603050405020304" pitchFamily="18" charset="0"/>
              </a:rPr>
              <a:t> , </a:t>
            </a:r>
            <a:r>
              <a:rPr lang="vi-VN" sz="3200" dirty="0" err="1">
                <a:solidFill>
                  <a:srgbClr val="AEFEFF"/>
                </a:solidFill>
                <a:latin typeface="Roboto Condensed" panose="020B0604020202020204" charset="0"/>
                <a:ea typeface="Roboto Condensed" panose="020B0604020202020204" charset="0"/>
                <a:cs typeface="Times New Roman" panose="02020603050405020304" pitchFamily="18" charset="0"/>
              </a:rPr>
              <a:t>Ultralytics</a:t>
            </a:r>
            <a:r>
              <a:rPr lang="vi-VN" sz="3200" dirty="0">
                <a:solidFill>
                  <a:srgbClr val="AEFEFF"/>
                </a:solidFill>
                <a:latin typeface="Roboto Condensed" panose="020B0604020202020204" charset="0"/>
                <a:ea typeface="Roboto Condensed" panose="020B0604020202020204" charset="0"/>
                <a:cs typeface="Times New Roman" panose="02020603050405020304" pitchFamily="18" charset="0"/>
              </a:rPr>
              <a:t> , </a:t>
            </a:r>
            <a:r>
              <a:rPr lang="vi-VN" sz="3200" dirty="0" err="1">
                <a:solidFill>
                  <a:srgbClr val="AEFEFF"/>
                </a:solidFill>
                <a:latin typeface="Roboto Condensed" panose="020B0604020202020204" charset="0"/>
                <a:ea typeface="Roboto Condensed" panose="020B0604020202020204" charset="0"/>
                <a:cs typeface="Times New Roman" panose="02020603050405020304" pitchFamily="18" charset="0"/>
              </a:rPr>
              <a:t>OpenCV</a:t>
            </a:r>
            <a:r>
              <a:rPr lang="vi-VN" sz="3200" dirty="0">
                <a:solidFill>
                  <a:srgbClr val="AEFEFF"/>
                </a:solidFill>
                <a:latin typeface="Roboto Condensed" panose="020B0604020202020204" charset="0"/>
                <a:ea typeface="Roboto Condensed" panose="020B0604020202020204" charset="0"/>
                <a:cs typeface="Times New Roman" panose="02020603050405020304" pitchFamily="18" charset="0"/>
              </a:rPr>
              <a:t> .... </a:t>
            </a:r>
            <a:endParaRPr lang="vi-VN" sz="3200" dirty="0">
              <a:solidFill>
                <a:srgbClr val="AEFEFF"/>
              </a:solidFill>
              <a:effectLst/>
              <a:latin typeface="Roboto Condensed" panose="020B0604020202020204" charset="0"/>
              <a:ea typeface="Roboto Condensed" panose="020B0604020202020204" charset="0"/>
              <a:cs typeface="Times New Roman" panose="02020603050405020304" pitchFamily="18" charset="0"/>
            </a:endParaRPr>
          </a:p>
        </p:txBody>
      </p:sp>
      <p:sp>
        <p:nvSpPr>
          <p:cNvPr id="2" name="Hộp Văn bản 1">
            <a:extLst>
              <a:ext uri="{FF2B5EF4-FFF2-40B4-BE49-F238E27FC236}">
                <a16:creationId xmlns:a16="http://schemas.microsoft.com/office/drawing/2014/main" id="{59FC7E4C-9DA8-7C92-0636-0915A61A78F6}"/>
              </a:ext>
            </a:extLst>
          </p:cNvPr>
          <p:cNvSpPr txBox="1"/>
          <p:nvPr/>
        </p:nvSpPr>
        <p:spPr>
          <a:xfrm>
            <a:off x="584661" y="5309751"/>
            <a:ext cx="17449800" cy="3559949"/>
          </a:xfrm>
          <a:prstGeom prst="rect">
            <a:avLst/>
          </a:prstGeom>
          <a:noFill/>
        </p:spPr>
        <p:txBody>
          <a:bodyPr wrap="square" rtlCol="0">
            <a:spAutoFit/>
          </a:bodyPr>
          <a:lstStyle/>
          <a:p>
            <a:pPr marL="1143000" indent="457200" algn="just">
              <a:lnSpc>
                <a:spcPct val="150000"/>
              </a:lnSpc>
              <a:spcBef>
                <a:spcPts val="600"/>
              </a:spcBef>
            </a:pPr>
            <a:r>
              <a:rPr lang="vi-VN" sz="2800" dirty="0" err="1">
                <a:solidFill>
                  <a:srgbClr val="AEFEFF"/>
                </a:solidFill>
                <a:latin typeface="Roboto Condensed" panose="020B0604020202020204" charset="0"/>
                <a:ea typeface="Roboto Condensed" panose="020B0604020202020204" charset="0"/>
                <a:cs typeface="Times New Roman" panose="02020603050405020304" pitchFamily="18" charset="0"/>
              </a:rPr>
              <a:t>Tkinter</a:t>
            </a:r>
            <a:r>
              <a:rPr lang="vi-VN" sz="2800" dirty="0">
                <a:solidFill>
                  <a:srgbClr val="AEFEFF"/>
                </a:solidFill>
                <a:latin typeface="Roboto Condensed" panose="020B0604020202020204" charset="0"/>
                <a:ea typeface="Roboto Condensed" panose="020B0604020202020204" charset="0"/>
                <a:cs typeface="Times New Roman" panose="02020603050405020304" pitchFamily="18" charset="0"/>
              </a:rPr>
              <a:t> : Dùng để thiết kế giao diện và các nút để cho người dùng dễ dàng thao tác .</a:t>
            </a:r>
          </a:p>
          <a:p>
            <a:pPr marL="1143000" indent="457200" algn="just">
              <a:lnSpc>
                <a:spcPct val="150000"/>
              </a:lnSpc>
              <a:spcBef>
                <a:spcPts val="600"/>
              </a:spcBef>
            </a:pPr>
            <a:r>
              <a:rPr lang="vi-VN" sz="2800" dirty="0">
                <a:solidFill>
                  <a:srgbClr val="AEFEFF"/>
                </a:solidFill>
                <a:latin typeface="Roboto Condensed" panose="020B0604020202020204" charset="0"/>
                <a:ea typeface="Roboto Condensed" panose="020B0604020202020204" charset="0"/>
                <a:cs typeface="Times New Roman" panose="02020603050405020304" pitchFamily="18" charset="0"/>
              </a:rPr>
              <a:t>PIL : xử lý hình ảnh , chuyển đổi định dạng từ </a:t>
            </a:r>
            <a:r>
              <a:rPr lang="vi-VN" sz="2800" dirty="0" err="1">
                <a:solidFill>
                  <a:srgbClr val="AEFEFF"/>
                </a:solidFill>
                <a:latin typeface="Roboto Condensed" panose="020B0604020202020204" charset="0"/>
                <a:ea typeface="Roboto Condensed" panose="020B0604020202020204" charset="0"/>
                <a:cs typeface="Times New Roman" panose="02020603050405020304" pitchFamily="18" charset="0"/>
              </a:rPr>
              <a:t>opencv</a:t>
            </a:r>
            <a:r>
              <a:rPr lang="vi-VN" sz="2800" dirty="0">
                <a:solidFill>
                  <a:srgbClr val="AEFEFF"/>
                </a:solidFill>
                <a:latin typeface="Roboto Condensed" panose="020B0604020202020204" charset="0"/>
                <a:ea typeface="Roboto Condensed" panose="020B0604020202020204" charset="0"/>
                <a:cs typeface="Times New Roman" panose="02020603050405020304" pitchFamily="18" charset="0"/>
              </a:rPr>
              <a:t> sang dạng hiển thị lên </a:t>
            </a:r>
            <a:r>
              <a:rPr lang="vi-VN" sz="2800" dirty="0" err="1">
                <a:solidFill>
                  <a:srgbClr val="AEFEFF"/>
                </a:solidFill>
                <a:latin typeface="Roboto Condensed" panose="020B0604020202020204" charset="0"/>
                <a:ea typeface="Roboto Condensed" panose="020B0604020202020204" charset="0"/>
                <a:cs typeface="Times New Roman" panose="02020603050405020304" pitchFamily="18" charset="0"/>
              </a:rPr>
              <a:t>TkinTer</a:t>
            </a:r>
            <a:r>
              <a:rPr lang="vi-VN" sz="2800" dirty="0">
                <a:solidFill>
                  <a:srgbClr val="AEFEFF"/>
                </a:solidFill>
                <a:latin typeface="Roboto Condensed" panose="020B0604020202020204" charset="0"/>
                <a:ea typeface="Roboto Condensed" panose="020B0604020202020204" charset="0"/>
                <a:cs typeface="Times New Roman" panose="02020603050405020304" pitchFamily="18" charset="0"/>
              </a:rPr>
              <a:t> . </a:t>
            </a:r>
          </a:p>
          <a:p>
            <a:pPr marL="1143000" indent="457200" algn="just">
              <a:lnSpc>
                <a:spcPct val="150000"/>
              </a:lnSpc>
              <a:spcBef>
                <a:spcPts val="600"/>
              </a:spcBef>
            </a:pPr>
            <a:r>
              <a:rPr lang="vi-VN" sz="2800" dirty="0" err="1">
                <a:solidFill>
                  <a:srgbClr val="AEFEFF"/>
                </a:solidFill>
                <a:latin typeface="Roboto Condensed" panose="020B0604020202020204" charset="0"/>
                <a:ea typeface="Roboto Condensed" panose="020B0604020202020204" charset="0"/>
                <a:cs typeface="Times New Roman" panose="02020603050405020304" pitchFamily="18" charset="0"/>
              </a:rPr>
              <a:t>OpenCV</a:t>
            </a:r>
            <a:r>
              <a:rPr lang="vi-VN" sz="2800" dirty="0">
                <a:solidFill>
                  <a:srgbClr val="AEFEFF"/>
                </a:solidFill>
                <a:latin typeface="Roboto Condensed" panose="020B0604020202020204" charset="0"/>
                <a:ea typeface="Roboto Condensed" panose="020B0604020202020204" charset="0"/>
                <a:cs typeface="Times New Roman" panose="02020603050405020304" pitchFamily="18" charset="0"/>
              </a:rPr>
              <a:t> : Xử lý hình ảnh và </a:t>
            </a:r>
            <a:r>
              <a:rPr lang="vi-VN" sz="2800" dirty="0" err="1">
                <a:solidFill>
                  <a:srgbClr val="AEFEFF"/>
                </a:solidFill>
                <a:latin typeface="Roboto Condensed" panose="020B0604020202020204" charset="0"/>
                <a:ea typeface="Roboto Condensed" panose="020B0604020202020204" charset="0"/>
                <a:cs typeface="Times New Roman" panose="02020603050405020304" pitchFamily="18" charset="0"/>
              </a:rPr>
              <a:t>video</a:t>
            </a:r>
            <a:r>
              <a:rPr lang="vi-VN" sz="2800" dirty="0">
                <a:solidFill>
                  <a:srgbClr val="AEFEFF"/>
                </a:solidFill>
                <a:latin typeface="Roboto Condensed" panose="020B0604020202020204" charset="0"/>
                <a:ea typeface="Roboto Condensed" panose="020B0604020202020204" charset="0"/>
                <a:cs typeface="Times New Roman" panose="02020603050405020304" pitchFamily="18" charset="0"/>
              </a:rPr>
              <a:t>, đọc xử lý vẽ khung và nhãn lên hình ảnh hoặc </a:t>
            </a:r>
            <a:r>
              <a:rPr lang="vi-VN" sz="2800" dirty="0" err="1">
                <a:solidFill>
                  <a:srgbClr val="AEFEFF"/>
                </a:solidFill>
                <a:latin typeface="Roboto Condensed" panose="020B0604020202020204" charset="0"/>
                <a:ea typeface="Roboto Condensed" panose="020B0604020202020204" charset="0"/>
                <a:cs typeface="Times New Roman" panose="02020603050405020304" pitchFamily="18" charset="0"/>
              </a:rPr>
              <a:t>video</a:t>
            </a:r>
            <a:r>
              <a:rPr lang="vi-VN" sz="2800" dirty="0">
                <a:solidFill>
                  <a:srgbClr val="AEFEFF"/>
                </a:solidFill>
                <a:latin typeface="Roboto Condensed" panose="020B0604020202020204" charset="0"/>
                <a:ea typeface="Roboto Condensed" panose="020B0604020202020204" charset="0"/>
                <a:cs typeface="Times New Roman" panose="02020603050405020304" pitchFamily="18" charset="0"/>
              </a:rPr>
              <a:t> , khung hình từ </a:t>
            </a:r>
            <a:r>
              <a:rPr lang="vi-VN" sz="2800" dirty="0" err="1">
                <a:solidFill>
                  <a:srgbClr val="AEFEFF"/>
                </a:solidFill>
                <a:latin typeface="Roboto Condensed" panose="020B0604020202020204" charset="0"/>
                <a:ea typeface="Roboto Condensed" panose="020B0604020202020204" charset="0"/>
                <a:cs typeface="Times New Roman" panose="02020603050405020304" pitchFamily="18" charset="0"/>
              </a:rPr>
              <a:t>camera</a:t>
            </a:r>
            <a:r>
              <a:rPr lang="vi-VN" sz="2800" dirty="0">
                <a:solidFill>
                  <a:srgbClr val="AEFEFF"/>
                </a:solidFill>
                <a:latin typeface="Roboto Condensed" panose="020B0604020202020204" charset="0"/>
                <a:ea typeface="Roboto Condensed" panose="020B0604020202020204" charset="0"/>
                <a:cs typeface="Times New Roman" panose="02020603050405020304" pitchFamily="18" charset="0"/>
              </a:rPr>
              <a:t> . </a:t>
            </a:r>
          </a:p>
          <a:p>
            <a:pPr marL="1143000" indent="457200" algn="just">
              <a:lnSpc>
                <a:spcPct val="150000"/>
              </a:lnSpc>
              <a:spcBef>
                <a:spcPts val="600"/>
              </a:spcBef>
            </a:pPr>
            <a:r>
              <a:rPr lang="vi-VN" sz="2800" dirty="0" err="1">
                <a:solidFill>
                  <a:srgbClr val="AEFEFF"/>
                </a:solidFill>
                <a:latin typeface="Roboto Condensed" panose="020B0604020202020204" charset="0"/>
                <a:ea typeface="Roboto Condensed" panose="020B0604020202020204" charset="0"/>
                <a:cs typeface="Times New Roman" panose="02020603050405020304" pitchFamily="18" charset="0"/>
              </a:rPr>
              <a:t>Ultralytics</a:t>
            </a:r>
            <a:r>
              <a:rPr lang="vi-VN" sz="2800" dirty="0">
                <a:solidFill>
                  <a:srgbClr val="AEFEFF"/>
                </a:solidFill>
                <a:latin typeface="Roboto Condensed" panose="020B0604020202020204" charset="0"/>
                <a:ea typeface="Roboto Condensed" panose="020B0604020202020204" charset="0"/>
                <a:cs typeface="Times New Roman" panose="02020603050405020304" pitchFamily="18" charset="0"/>
              </a:rPr>
              <a:t>  Dùng để nhận dạng vật thể trong hình ảnh , </a:t>
            </a:r>
            <a:r>
              <a:rPr lang="vi-VN" sz="2800" dirty="0" err="1">
                <a:solidFill>
                  <a:srgbClr val="AEFEFF"/>
                </a:solidFill>
                <a:latin typeface="Roboto Condensed" panose="020B0604020202020204" charset="0"/>
                <a:ea typeface="Roboto Condensed" panose="020B0604020202020204" charset="0"/>
                <a:cs typeface="Times New Roman" panose="02020603050405020304" pitchFamily="18" charset="0"/>
              </a:rPr>
              <a:t>video</a:t>
            </a:r>
            <a:r>
              <a:rPr lang="vi-VN" sz="2800" dirty="0">
                <a:solidFill>
                  <a:srgbClr val="AEFEFF"/>
                </a:solidFill>
                <a:latin typeface="Roboto Condensed" panose="020B0604020202020204" charset="0"/>
                <a:ea typeface="Roboto Condensed" panose="020B0604020202020204" charset="0"/>
                <a:cs typeface="Times New Roman" panose="02020603050405020304" pitchFamily="18" charset="0"/>
              </a:rPr>
              <a:t> dựa trên mô hình YOLO . </a:t>
            </a:r>
          </a:p>
          <a:p>
            <a:pPr marL="1143000" indent="457200" algn="just">
              <a:lnSpc>
                <a:spcPct val="150000"/>
              </a:lnSpc>
              <a:spcBef>
                <a:spcPts val="600"/>
              </a:spcBef>
            </a:pPr>
            <a:r>
              <a:rPr lang="vi-VN" sz="2800" dirty="0" err="1">
                <a:solidFill>
                  <a:srgbClr val="AEFEFF"/>
                </a:solidFill>
                <a:latin typeface="Roboto Condensed" panose="020B0604020202020204" charset="0"/>
                <a:ea typeface="Roboto Condensed" panose="020B0604020202020204" charset="0"/>
                <a:cs typeface="Times New Roman" panose="02020603050405020304" pitchFamily="18" charset="0"/>
              </a:rPr>
              <a:t>datetime</a:t>
            </a:r>
            <a:r>
              <a:rPr lang="vi-VN" sz="2800" dirty="0">
                <a:solidFill>
                  <a:srgbClr val="AEFEFF"/>
                </a:solidFill>
                <a:latin typeface="Roboto Condensed" panose="020B0604020202020204" charset="0"/>
                <a:ea typeface="Roboto Condensed" panose="020B0604020202020204" charset="0"/>
                <a:cs typeface="Times New Roman" panose="02020603050405020304" pitchFamily="18" charset="0"/>
              </a:rPr>
              <a:t> : Lấy thời gian thực hiển thị trên giao diện .</a:t>
            </a:r>
            <a:endParaRPr lang="vi-VN" sz="2800" dirty="0">
              <a:solidFill>
                <a:srgbClr val="AEFEFF"/>
              </a:solidFill>
              <a:effectLst/>
              <a:latin typeface="Roboto Condensed" panose="020B0604020202020204" charset="0"/>
              <a:ea typeface="Roboto Condensed" panose="020B0604020202020204" charset="0"/>
              <a:cs typeface="Times New Roman" panose="02020603050405020304" pitchFamily="18" charset="0"/>
            </a:endParaRPr>
          </a:p>
        </p:txBody>
      </p:sp>
    </p:spTree>
    <p:extLst>
      <p:ext uri="{BB962C8B-B14F-4D97-AF65-F5344CB8AC3E}">
        <p14:creationId xmlns:p14="http://schemas.microsoft.com/office/powerpoint/2010/main" val="5947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pic>
        <p:nvPicPr>
          <p:cNvPr id="14" name="Hình ảnh 13">
            <a:extLst>
              <a:ext uri="{FF2B5EF4-FFF2-40B4-BE49-F238E27FC236}">
                <a16:creationId xmlns:a16="http://schemas.microsoft.com/office/drawing/2014/main" id="{B48E2279-C065-960A-A92C-52E78355DF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78341" y="2056586"/>
            <a:ext cx="4997566" cy="2798637"/>
          </a:xfrm>
          <a:prstGeom prst="rect">
            <a:avLst/>
          </a:prstGeom>
        </p:spPr>
      </p:pic>
      <p:sp>
        <p:nvSpPr>
          <p:cNvPr id="6" name="Freeform 6"/>
          <p:cNvSpPr/>
          <p:nvPr/>
        </p:nvSpPr>
        <p:spPr>
          <a:xfrm>
            <a:off x="12199003" y="4872855"/>
            <a:ext cx="5325763" cy="361292"/>
          </a:xfrm>
          <a:custGeom>
            <a:avLst/>
            <a:gdLst/>
            <a:ahLst/>
            <a:cxnLst/>
            <a:rect l="l" t="t" r="r" b="b"/>
            <a:pathLst>
              <a:path w="3940583" h="346443">
                <a:moveTo>
                  <a:pt x="0" y="0"/>
                </a:moveTo>
                <a:lnTo>
                  <a:pt x="3940582" y="0"/>
                </a:lnTo>
                <a:lnTo>
                  <a:pt x="3940582" y="346443"/>
                </a:lnTo>
                <a:lnTo>
                  <a:pt x="0" y="346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214243" y="2056587"/>
            <a:ext cx="5325763" cy="317756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sp>
        <p:nvSpPr>
          <p:cNvPr id="8" name="TextBox 8"/>
          <p:cNvSpPr txBox="1"/>
          <p:nvPr/>
        </p:nvSpPr>
        <p:spPr>
          <a:xfrm>
            <a:off x="3108513" y="87956"/>
            <a:ext cx="14173199" cy="961802"/>
          </a:xfrm>
          <a:prstGeom prst="rect">
            <a:avLst/>
          </a:prstGeom>
        </p:spPr>
        <p:txBody>
          <a:bodyPr wrap="square" lIns="0" tIns="0" rIns="0" bIns="0" rtlCol="0" anchor="t">
            <a:spAutoFit/>
          </a:bodyPr>
          <a:lstStyle/>
          <a:p>
            <a:pPr algn="ctr">
              <a:lnSpc>
                <a:spcPts val="7487"/>
              </a:lnSpc>
            </a:pPr>
            <a:r>
              <a:rPr lang="en-US" sz="6399" b="1" dirty="0" err="1">
                <a:solidFill>
                  <a:srgbClr val="3DEDE8"/>
                </a:solidFill>
                <a:latin typeface="Roboto Condensed Bold"/>
                <a:ea typeface="Roboto Condensed Bold"/>
                <a:cs typeface="Roboto Condensed Bold"/>
                <a:sym typeface="Roboto Condensed Bold"/>
              </a:rPr>
              <a:t>Phân</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tích</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về</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bài</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toán</a:t>
            </a:r>
            <a:endParaRPr lang="en-US" sz="6399" b="1" dirty="0">
              <a:solidFill>
                <a:srgbClr val="3DEDE8"/>
              </a:solidFill>
              <a:latin typeface="Roboto Condensed Bold"/>
              <a:ea typeface="Roboto Condensed Bold"/>
              <a:cs typeface="Roboto Condensed Bold"/>
              <a:sym typeface="Roboto Condensed Bold"/>
            </a:endParaRPr>
          </a:p>
        </p:txBody>
      </p:sp>
      <p:sp>
        <p:nvSpPr>
          <p:cNvPr id="9" name="TextBox 9"/>
          <p:cNvSpPr txBox="1"/>
          <p:nvPr/>
        </p:nvSpPr>
        <p:spPr>
          <a:xfrm>
            <a:off x="1828800" y="1417300"/>
            <a:ext cx="7924800" cy="602729"/>
          </a:xfrm>
          <a:prstGeom prst="rect">
            <a:avLst/>
          </a:prstGeom>
        </p:spPr>
        <p:txBody>
          <a:bodyPr wrap="square" lIns="0" tIns="0" rIns="0" bIns="0" rtlCol="0" anchor="t">
            <a:spAutoFit/>
          </a:bodyPr>
          <a:lstStyle/>
          <a:p>
            <a:pPr algn="l">
              <a:lnSpc>
                <a:spcPts val="4679"/>
              </a:lnSpc>
            </a:pPr>
            <a:r>
              <a:rPr lang="en-US" sz="3999" b="1" spc="199" dirty="0">
                <a:solidFill>
                  <a:srgbClr val="AEFEFF"/>
                </a:solidFill>
                <a:latin typeface="Roboto Condensed"/>
                <a:ea typeface="Roboto Condensed"/>
                <a:cs typeface="Roboto Condensed"/>
                <a:sym typeface="Roboto Condensed"/>
              </a:rPr>
              <a:t>YOLO</a:t>
            </a:r>
          </a:p>
        </p:txBody>
      </p:sp>
      <p:sp>
        <p:nvSpPr>
          <p:cNvPr id="10" name="Freeform 10"/>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Hộp Văn bản 15">
            <a:extLst>
              <a:ext uri="{FF2B5EF4-FFF2-40B4-BE49-F238E27FC236}">
                <a16:creationId xmlns:a16="http://schemas.microsoft.com/office/drawing/2014/main" id="{5F47C770-4C1D-0607-2B8B-6E009BDE01EF}"/>
              </a:ext>
            </a:extLst>
          </p:cNvPr>
          <p:cNvSpPr txBox="1"/>
          <p:nvPr/>
        </p:nvSpPr>
        <p:spPr>
          <a:xfrm>
            <a:off x="584661" y="2006530"/>
            <a:ext cx="11132698" cy="2958502"/>
          </a:xfrm>
          <a:prstGeom prst="rect">
            <a:avLst/>
          </a:prstGeom>
          <a:noFill/>
        </p:spPr>
        <p:txBody>
          <a:bodyPr wrap="square" rtlCol="0">
            <a:spAutoFit/>
          </a:bodyPr>
          <a:lstStyle/>
          <a:p>
            <a:pPr marL="1143000" indent="457200" algn="just">
              <a:lnSpc>
                <a:spcPct val="150000"/>
              </a:lnSpc>
              <a:spcBef>
                <a:spcPts val="600"/>
              </a:spcBef>
            </a:pPr>
            <a:r>
              <a:rPr lang="vi-VN" sz="3200" dirty="0" err="1">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Yolo</a:t>
            </a:r>
            <a:r>
              <a:rPr lang="vi-VN" sz="3200" dirty="0">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dirty="0" err="1">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You</a:t>
            </a:r>
            <a:r>
              <a:rPr lang="vi-VN" sz="3200" dirty="0">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dirty="0" err="1">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only</a:t>
            </a:r>
            <a:r>
              <a:rPr lang="vi-VN" sz="3200" dirty="0">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dirty="0" err="1">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look</a:t>
            </a:r>
            <a:r>
              <a:rPr lang="vi-VN" sz="3200" dirty="0">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dirty="0" err="1">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once</a:t>
            </a:r>
            <a:r>
              <a:rPr lang="vi-VN" sz="3200" dirty="0">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 là thuật toán </a:t>
            </a:r>
            <a:r>
              <a:rPr lang="vi-VN" sz="3200" dirty="0" err="1">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object</a:t>
            </a:r>
            <a:r>
              <a:rPr lang="vi-VN" sz="3200" dirty="0">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dirty="0" err="1">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detection</a:t>
            </a:r>
            <a:r>
              <a:rPr lang="vi-VN" sz="3200" dirty="0">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 nên mục tiêu của mô hình không chỉ là dự báo nhãn cho vật thể như các bài toán </a:t>
            </a:r>
            <a:r>
              <a:rPr lang="vi-VN" sz="3200" dirty="0" err="1">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classification</a:t>
            </a:r>
            <a:r>
              <a:rPr lang="vi-VN" sz="3200" dirty="0">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 mà nó còn xác định </a:t>
            </a:r>
            <a:r>
              <a:rPr lang="vi-VN" sz="3200" dirty="0" err="1">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location</a:t>
            </a:r>
            <a:r>
              <a:rPr lang="vi-VN" sz="3200" dirty="0">
                <a:solidFill>
                  <a:srgbClr val="AEFEFF"/>
                </a:solidFill>
                <a:effectLst/>
                <a:latin typeface="Times New Roman" panose="02020603050405020304" pitchFamily="18" charset="0"/>
                <a:ea typeface="Times New Roman" panose="02020603050405020304" pitchFamily="18" charset="0"/>
                <a:cs typeface="Times New Roman" panose="02020603050405020304" pitchFamily="18" charset="0"/>
              </a:rPr>
              <a:t> của vật thể .</a:t>
            </a:r>
          </a:p>
        </p:txBody>
      </p:sp>
      <p:pic>
        <p:nvPicPr>
          <p:cNvPr id="3" name="Hình ảnh 2">
            <a:extLst>
              <a:ext uri="{FF2B5EF4-FFF2-40B4-BE49-F238E27FC236}">
                <a16:creationId xmlns:a16="http://schemas.microsoft.com/office/drawing/2014/main" id="{A136D1BA-2EF0-7939-C3B4-0D1FC22042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05400" y="5554262"/>
            <a:ext cx="7622777" cy="4284000"/>
          </a:xfrm>
          <a:prstGeom prst="rect">
            <a:avLst/>
          </a:prstGeom>
        </p:spPr>
      </p:pic>
    </p:spTree>
    <p:extLst>
      <p:ext uri="{BB962C8B-B14F-4D97-AF65-F5344CB8AC3E}">
        <p14:creationId xmlns:p14="http://schemas.microsoft.com/office/powerpoint/2010/main" val="2004971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pic>
        <p:nvPicPr>
          <p:cNvPr id="14" name="Hình ảnh 13">
            <a:extLst>
              <a:ext uri="{FF2B5EF4-FFF2-40B4-BE49-F238E27FC236}">
                <a16:creationId xmlns:a16="http://schemas.microsoft.com/office/drawing/2014/main" id="{B48E2279-C065-960A-A92C-52E78355DF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330622" y="1643102"/>
            <a:ext cx="5247271" cy="2741699"/>
          </a:xfrm>
          <a:prstGeom prst="rect">
            <a:avLst/>
          </a:prstGeom>
        </p:spPr>
      </p:pic>
      <p:sp>
        <p:nvSpPr>
          <p:cNvPr id="6" name="Freeform 6"/>
          <p:cNvSpPr/>
          <p:nvPr/>
        </p:nvSpPr>
        <p:spPr>
          <a:xfrm>
            <a:off x="12307430" y="4366122"/>
            <a:ext cx="5325763" cy="361292"/>
          </a:xfrm>
          <a:custGeom>
            <a:avLst/>
            <a:gdLst/>
            <a:ahLst/>
            <a:cxnLst/>
            <a:rect l="l" t="t" r="r" b="b"/>
            <a:pathLst>
              <a:path w="3940583" h="346443">
                <a:moveTo>
                  <a:pt x="0" y="0"/>
                </a:moveTo>
                <a:lnTo>
                  <a:pt x="3940582" y="0"/>
                </a:lnTo>
                <a:lnTo>
                  <a:pt x="3940582" y="346443"/>
                </a:lnTo>
                <a:lnTo>
                  <a:pt x="0" y="346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279780" y="1446449"/>
            <a:ext cx="5325763" cy="317756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sp>
        <p:nvSpPr>
          <p:cNvPr id="8" name="TextBox 8"/>
          <p:cNvSpPr txBox="1"/>
          <p:nvPr/>
        </p:nvSpPr>
        <p:spPr>
          <a:xfrm>
            <a:off x="3108513" y="87956"/>
            <a:ext cx="14173199" cy="961802"/>
          </a:xfrm>
          <a:prstGeom prst="rect">
            <a:avLst/>
          </a:prstGeom>
        </p:spPr>
        <p:txBody>
          <a:bodyPr wrap="square" lIns="0" tIns="0" rIns="0" bIns="0" rtlCol="0" anchor="t">
            <a:spAutoFit/>
          </a:bodyPr>
          <a:lstStyle/>
          <a:p>
            <a:pPr algn="ctr">
              <a:lnSpc>
                <a:spcPts val="7487"/>
              </a:lnSpc>
            </a:pPr>
            <a:r>
              <a:rPr lang="en-US" sz="6399" b="1" dirty="0" err="1">
                <a:solidFill>
                  <a:srgbClr val="3DEDE8"/>
                </a:solidFill>
                <a:latin typeface="Roboto Condensed Bold"/>
                <a:ea typeface="Roboto Condensed Bold"/>
                <a:cs typeface="Roboto Condensed Bold"/>
                <a:sym typeface="Roboto Condensed Bold"/>
              </a:rPr>
              <a:t>Phân</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tích</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về</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bài</a:t>
            </a:r>
            <a:r>
              <a:rPr lang="en-US" sz="6399" b="1" dirty="0">
                <a:solidFill>
                  <a:srgbClr val="3DEDE8"/>
                </a:solidFill>
                <a:latin typeface="Roboto Condensed Bold"/>
                <a:ea typeface="Roboto Condensed Bold"/>
                <a:cs typeface="Roboto Condensed Bold"/>
                <a:sym typeface="Roboto Condensed Bold"/>
              </a:rPr>
              <a:t> </a:t>
            </a:r>
            <a:r>
              <a:rPr lang="en-US" sz="6399" b="1" dirty="0" err="1">
                <a:solidFill>
                  <a:srgbClr val="3DEDE8"/>
                </a:solidFill>
                <a:latin typeface="Roboto Condensed Bold"/>
                <a:ea typeface="Roboto Condensed Bold"/>
                <a:cs typeface="Roboto Condensed Bold"/>
                <a:sym typeface="Roboto Condensed Bold"/>
              </a:rPr>
              <a:t>toán</a:t>
            </a:r>
            <a:endParaRPr lang="en-US" sz="6399" b="1" dirty="0">
              <a:solidFill>
                <a:srgbClr val="3DEDE8"/>
              </a:solidFill>
              <a:latin typeface="Roboto Condensed Bold"/>
              <a:ea typeface="Roboto Condensed Bold"/>
              <a:cs typeface="Roboto Condensed Bold"/>
              <a:sym typeface="Roboto Condensed Bold"/>
            </a:endParaRPr>
          </a:p>
        </p:txBody>
      </p:sp>
      <p:sp>
        <p:nvSpPr>
          <p:cNvPr id="9" name="TextBox 9"/>
          <p:cNvSpPr txBox="1"/>
          <p:nvPr/>
        </p:nvSpPr>
        <p:spPr>
          <a:xfrm>
            <a:off x="1828800" y="1417300"/>
            <a:ext cx="7924800" cy="602729"/>
          </a:xfrm>
          <a:prstGeom prst="rect">
            <a:avLst/>
          </a:prstGeom>
        </p:spPr>
        <p:txBody>
          <a:bodyPr wrap="square" lIns="0" tIns="0" rIns="0" bIns="0" rtlCol="0" anchor="t">
            <a:spAutoFit/>
          </a:bodyPr>
          <a:lstStyle/>
          <a:p>
            <a:pPr algn="l">
              <a:lnSpc>
                <a:spcPts val="4679"/>
              </a:lnSpc>
            </a:pPr>
            <a:r>
              <a:rPr lang="en-US" sz="3999" b="1" spc="199" dirty="0">
                <a:solidFill>
                  <a:srgbClr val="AEFEFF"/>
                </a:solidFill>
                <a:latin typeface="Roboto Condensed"/>
                <a:ea typeface="Roboto Condensed"/>
                <a:cs typeface="Roboto Condensed"/>
                <a:sym typeface="Roboto Condensed"/>
              </a:rPr>
              <a:t>YOLOv8</a:t>
            </a:r>
          </a:p>
        </p:txBody>
      </p:sp>
      <p:sp>
        <p:nvSpPr>
          <p:cNvPr id="11" name="Freeform 11"/>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Hộp Văn bản 15">
            <a:extLst>
              <a:ext uri="{FF2B5EF4-FFF2-40B4-BE49-F238E27FC236}">
                <a16:creationId xmlns:a16="http://schemas.microsoft.com/office/drawing/2014/main" id="{5F47C770-4C1D-0607-2B8B-6E009BDE01EF}"/>
              </a:ext>
            </a:extLst>
          </p:cNvPr>
          <p:cNvSpPr txBox="1"/>
          <p:nvPr/>
        </p:nvSpPr>
        <p:spPr>
          <a:xfrm>
            <a:off x="584661" y="2006530"/>
            <a:ext cx="11132698" cy="2246769"/>
          </a:xfrm>
          <a:prstGeom prst="rect">
            <a:avLst/>
          </a:prstGeom>
          <a:noFill/>
        </p:spPr>
        <p:txBody>
          <a:bodyPr wrap="square" rtlCol="0">
            <a:spAutoFit/>
          </a:bodyPr>
          <a:lstStyle/>
          <a:p>
            <a:pPr marL="1143000" indent="457200" algn="just">
              <a:lnSpc>
                <a:spcPct val="150000"/>
              </a:lnSpc>
              <a:spcBef>
                <a:spcPts val="600"/>
              </a:spcBef>
            </a:pP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YOLOv8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là</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phiên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bản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nâng</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cấp</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của</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YOLOv7,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với</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khả</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năng</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nhận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diện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đối</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tượng</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nhanh</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hơn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và</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chính</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xác</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hơn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Điều</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này</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được</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đạt</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được</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thông</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qua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một</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số</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cải</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tiến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bao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gồm</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mạng</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kim</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tự</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tháp</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đặc</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trưng</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các</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mô-đun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chú</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ý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không</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gian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và</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các</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kỹ</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thuật</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tăng</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cường</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dữ</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liệu</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tiên</a:t>
            </a:r>
            <a:r>
              <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rPr>
              <a:t> </a:t>
            </a:r>
            <a:r>
              <a:rPr lang="en-US" sz="2400" dirty="0" err="1">
                <a:solidFill>
                  <a:srgbClr val="3DEDE8"/>
                </a:solidFill>
                <a:effectLst/>
                <a:latin typeface="Roboto Condensed" panose="020B0604020202020204" charset="0"/>
                <a:ea typeface="Roboto Condensed" panose="020B0604020202020204" charset="0"/>
                <a:cs typeface="Times New Roman" panose="02020603050405020304" pitchFamily="18" charset="0"/>
              </a:rPr>
              <a:t>tiến</a:t>
            </a:r>
            <a:endParaRPr lang="en-US" sz="2400" dirty="0">
              <a:solidFill>
                <a:srgbClr val="3DEDE8"/>
              </a:solidFill>
              <a:effectLst/>
              <a:latin typeface="Roboto Condensed" panose="020B0604020202020204" charset="0"/>
              <a:ea typeface="Roboto Condensed" panose="020B0604020202020204" charset="0"/>
              <a:cs typeface="Times New Roman" panose="02020603050405020304" pitchFamily="18" charset="0"/>
            </a:endParaRPr>
          </a:p>
        </p:txBody>
      </p:sp>
      <p:pic>
        <p:nvPicPr>
          <p:cNvPr id="3" name="Hình ảnh 2">
            <a:extLst>
              <a:ext uri="{FF2B5EF4-FFF2-40B4-BE49-F238E27FC236}">
                <a16:creationId xmlns:a16="http://schemas.microsoft.com/office/drawing/2014/main" id="{A136D1BA-2EF0-7939-C3B4-0D1FC220426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36923" y="4784666"/>
            <a:ext cx="5743180" cy="3363378"/>
          </a:xfrm>
          <a:prstGeom prst="rect">
            <a:avLst/>
          </a:prstGeom>
        </p:spPr>
      </p:pic>
      <p:sp>
        <p:nvSpPr>
          <p:cNvPr id="2" name="Hộp Văn bản 1">
            <a:extLst>
              <a:ext uri="{FF2B5EF4-FFF2-40B4-BE49-F238E27FC236}">
                <a16:creationId xmlns:a16="http://schemas.microsoft.com/office/drawing/2014/main" id="{DA9AFF36-26C1-0B71-CDD7-090C9695DBBF}"/>
              </a:ext>
            </a:extLst>
          </p:cNvPr>
          <p:cNvSpPr txBox="1"/>
          <p:nvPr/>
        </p:nvSpPr>
        <p:spPr>
          <a:xfrm>
            <a:off x="6151010" y="4727414"/>
            <a:ext cx="11132698" cy="5576976"/>
          </a:xfrm>
          <a:prstGeom prst="rect">
            <a:avLst/>
          </a:prstGeom>
          <a:noFill/>
        </p:spPr>
        <p:txBody>
          <a:bodyPr wrap="square" rtlCol="0">
            <a:spAutoFit/>
          </a:bodyPr>
          <a:lstStyle/>
          <a:p>
            <a:pPr indent="457200" algn="just">
              <a:lnSpc>
                <a:spcPct val="150000"/>
              </a:lnSpc>
              <a:spcBef>
                <a:spcPts val="600"/>
              </a:spcBef>
              <a:spcAft>
                <a:spcPts val="600"/>
              </a:spcAft>
            </a:pP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YOLOv8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chia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ba</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Backbone: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nơ-ron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chập</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(CNN)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chịu</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trách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trích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đặc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YOLOv8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xương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sống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CSPDarknet53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tùy</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giai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cải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luồng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tăng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Neck: Neck,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feature extractor,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feature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giai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backbone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nắm</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bắt</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tin ở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YOLOv8 Architecture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module C2f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Feature Pyramid Network (FPN)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truyền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Module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feature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thấp</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dẫn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cải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đặc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biệt</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nhỏ</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lnSpc>
                <a:spcPct val="150000"/>
              </a:lnSpc>
              <a:spcBef>
                <a:spcPts val="600"/>
              </a:spcBef>
              <a:spcAft>
                <a:spcPts val="600"/>
              </a:spcAft>
            </a:pP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Head: Head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chịu</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trách</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đưa</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YOLOv8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mô-đun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hộp</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ô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lưới</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đặc</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2000" dirty="0">
              <a:solidFill>
                <a:srgbClr val="3DEDE8"/>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082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3775</TotalTime>
  <Words>2107</Words>
  <Application>Microsoft Office PowerPoint</Application>
  <PresentationFormat>Tùy chỉnh</PresentationFormat>
  <Paragraphs>163</Paragraphs>
  <Slides>26</Slides>
  <Notes>6</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26</vt:i4>
      </vt:variant>
    </vt:vector>
  </HeadingPairs>
  <TitlesOfParts>
    <vt:vector size="32" baseType="lpstr">
      <vt:lpstr>Roboto Condensed</vt:lpstr>
      <vt:lpstr>Times New Roman</vt:lpstr>
      <vt:lpstr>Arial</vt:lpstr>
      <vt:lpstr>Calibri</vt:lpstr>
      <vt:lpstr>Roboto Condensed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Blue Futuristic Technology Project Proposal Presentation</dc:title>
  <dc:creator>Ngô Quốc Khánh</dc:creator>
  <cp:lastModifiedBy>Quốc Khánh Ngô</cp:lastModifiedBy>
  <cp:revision>32</cp:revision>
  <dcterms:created xsi:type="dcterms:W3CDTF">2006-08-16T00:00:00Z</dcterms:created>
  <dcterms:modified xsi:type="dcterms:W3CDTF">2024-12-24T03:31:55Z</dcterms:modified>
  <dc:identifier>DAGXjcahHXQ</dc:identifier>
</cp:coreProperties>
</file>